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handoutMasterIdLst>
    <p:handoutMasterId r:id="rId30"/>
  </p:handoutMasterIdLst>
  <p:sldIdLst>
    <p:sldId id="1691" r:id="rId3"/>
    <p:sldId id="267" r:id="rId5"/>
    <p:sldId id="258" r:id="rId6"/>
    <p:sldId id="279" r:id="rId7"/>
    <p:sldId id="1627" r:id="rId8"/>
    <p:sldId id="1632" r:id="rId9"/>
    <p:sldId id="1633" r:id="rId10"/>
    <p:sldId id="1661" r:id="rId11"/>
    <p:sldId id="1676" r:id="rId12"/>
    <p:sldId id="1677" r:id="rId13"/>
    <p:sldId id="1729" r:id="rId14"/>
    <p:sldId id="1730" r:id="rId15"/>
    <p:sldId id="1731" r:id="rId16"/>
    <p:sldId id="1733" r:id="rId17"/>
    <p:sldId id="1732" r:id="rId18"/>
    <p:sldId id="1742" r:id="rId19"/>
    <p:sldId id="1743" r:id="rId20"/>
    <p:sldId id="1744" r:id="rId21"/>
    <p:sldId id="1745" r:id="rId22"/>
    <p:sldId id="1746" r:id="rId23"/>
    <p:sldId id="1683" r:id="rId24"/>
    <p:sldId id="1663" r:id="rId25"/>
    <p:sldId id="1717" r:id="rId26"/>
    <p:sldId id="1725" r:id="rId27"/>
    <p:sldId id="1726" r:id="rId28"/>
    <p:sldId id="1723" r:id="rId29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B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3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gs" Target="tags/tag61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D2EE7-EC22-4183-9D8B-22DDA3FD95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672FB6-8FBE-4EC5-A897-3F663598620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4C6C1A-02BF-4B1A-86F8-BA9FBA49F5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4C6C1A-02BF-4B1A-86F8-BA9FBA49F51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2105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2" name="任意多边形: 形状 21"/>
          <p:cNvSpPr>
            <a:spLocks noGrp="1"/>
          </p:cNvSpPr>
          <p:nvPr>
            <p:ph type="body" sz="quarter" idx="11"/>
          </p:nvPr>
        </p:nvSpPr>
        <p:spPr>
          <a:xfrm>
            <a:off x="669925" y="1"/>
            <a:ext cx="2967355" cy="4622800"/>
          </a:xfrm>
          <a:prstGeom prst="rect">
            <a:avLst/>
          </a:prstGeom>
          <a:solidFill>
            <a:schemeClr val="accent2">
              <a:alpha val="8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403035" y="4248324"/>
            <a:ext cx="7117453" cy="558799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/>
              <a:t>Click to edit Master subtitle style</a:t>
            </a:r>
            <a:endParaRPr lang="en-US" altLang="zh-CN" dirty="0"/>
          </a:p>
        </p:txBody>
      </p:sp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4403036" y="3449916"/>
            <a:ext cx="7117452" cy="767764"/>
          </a:xfrm>
        </p:spPr>
        <p:txBody>
          <a:bodyPr anchor="b">
            <a:normAutofit/>
          </a:bodyPr>
          <a:lstStyle>
            <a:lvl1pPr algn="l">
              <a:defRPr sz="3600" b="1" spc="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3936274" y="3426546"/>
            <a:ext cx="7584213" cy="656792"/>
          </a:xfrm>
        </p:spPr>
        <p:txBody>
          <a:bodyPr anchor="b">
            <a:normAutofit/>
          </a:bodyPr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</p:nvPr>
        </p:nvSpPr>
        <p:spPr>
          <a:xfrm>
            <a:off x="3936274" y="4212702"/>
            <a:ext cx="7584213" cy="1015623"/>
          </a:xfrm>
        </p:spPr>
        <p:txBody>
          <a:bodyPr anchor="t">
            <a:norm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</p:txBody>
      </p:sp>
      <p:sp>
        <p:nvSpPr>
          <p:cNvPr id="4" name="任意多边形: 形状 23"/>
          <p:cNvSpPr>
            <a:spLocks noGrp="1"/>
          </p:cNvSpPr>
          <p:nvPr>
            <p:ph type="pic" sz="quarter" idx="10"/>
          </p:nvPr>
        </p:nvSpPr>
        <p:spPr>
          <a:xfrm>
            <a:off x="0" y="1123949"/>
            <a:ext cx="12192000" cy="208661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5" name="任意多边形: 形状 21"/>
          <p:cNvSpPr>
            <a:spLocks noGrp="1"/>
          </p:cNvSpPr>
          <p:nvPr>
            <p:ph type="body" sz="quarter" idx="11"/>
          </p:nvPr>
        </p:nvSpPr>
        <p:spPr>
          <a:xfrm>
            <a:off x="669925" y="1123949"/>
            <a:ext cx="2967355" cy="3498852"/>
          </a:xfrm>
          <a:prstGeom prst="rect">
            <a:avLst/>
          </a:prstGeom>
          <a:solidFill>
            <a:schemeClr val="accent2">
              <a:alpha val="80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zh-CN" altLang="en-US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669925" y="3631359"/>
            <a:ext cx="3624399" cy="655784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69925" y="4569600"/>
            <a:ext cx="3624399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69925" y="4885234"/>
            <a:ext cx="3624399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  <a:endParaRPr lang="en-US" altLang="zh-CN" dirty="0"/>
          </a:p>
        </p:txBody>
      </p:sp>
      <p:sp>
        <p:nvSpPr>
          <p:cNvPr id="5" name="任意多边形: 形状 23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2105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6" name="任意多边形: 形状 21"/>
          <p:cNvSpPr>
            <a:spLocks noGrp="1"/>
          </p:cNvSpPr>
          <p:nvPr>
            <p:ph type="body" sz="quarter" idx="11"/>
          </p:nvPr>
        </p:nvSpPr>
        <p:spPr>
          <a:xfrm>
            <a:off x="8553133" y="1"/>
            <a:ext cx="2967355" cy="4622800"/>
          </a:xfrm>
          <a:prstGeom prst="rect">
            <a:avLst/>
          </a:prstGeom>
          <a:solidFill>
            <a:schemeClr val="accent2">
              <a:alpha val="80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zh-CN" altLang="en-US" dirty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695323" y="1016000"/>
            <a:ext cx="10810876" cy="109538"/>
            <a:chOff x="628642" y="0"/>
            <a:chExt cx="27229910" cy="6858000"/>
          </a:xfrm>
        </p:grpSpPr>
        <p:sp>
          <p:nvSpPr>
            <p:cNvPr id="14" name="平行四边形 13"/>
            <p:cNvSpPr/>
            <p:nvPr/>
          </p:nvSpPr>
          <p:spPr>
            <a:xfrm flipH="1">
              <a:off x="628642" y="0"/>
              <a:ext cx="27229910" cy="6858000"/>
            </a:xfrm>
            <a:prstGeom prst="parallelogram">
              <a:avLst>
                <a:gd name="adj" fmla="val 4237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15" name="平行四边形 14"/>
            <p:cNvSpPr/>
            <p:nvPr/>
          </p:nvSpPr>
          <p:spPr>
            <a:xfrm flipH="1">
              <a:off x="876300" y="0"/>
              <a:ext cx="7183962" cy="6858000"/>
            </a:xfrm>
            <a:prstGeom prst="parallelogram">
              <a:avLst>
                <a:gd name="adj" fmla="val 3876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16" name="平行四边形 13"/>
            <p:cNvSpPr/>
            <p:nvPr/>
          </p:nvSpPr>
          <p:spPr>
            <a:xfrm flipH="1">
              <a:off x="1507597" y="0"/>
              <a:ext cx="6240991" cy="6858000"/>
            </a:xfrm>
            <a:custGeom>
              <a:avLst/>
              <a:gdLst>
                <a:gd name="connsiteX0" fmla="*/ 0 w 6783916"/>
                <a:gd name="connsiteY0" fmla="*/ 6858000 h 6858000"/>
                <a:gd name="connsiteX1" fmla="*/ 2886624 w 6783916"/>
                <a:gd name="connsiteY1" fmla="*/ 0 h 6858000"/>
                <a:gd name="connsiteX2" fmla="*/ 6783916 w 6783916"/>
                <a:gd name="connsiteY2" fmla="*/ 0 h 6858000"/>
                <a:gd name="connsiteX3" fmla="*/ 3897292 w 6783916"/>
                <a:gd name="connsiteY3" fmla="*/ 6858000 h 6858000"/>
                <a:gd name="connsiteX4" fmla="*/ 0 w 6783916"/>
                <a:gd name="connsiteY4" fmla="*/ 6858000 h 6858000"/>
                <a:gd name="connsiteX0-1" fmla="*/ 0 w 6240991"/>
                <a:gd name="connsiteY0-2" fmla="*/ 6858000 h 6858000"/>
                <a:gd name="connsiteX1-3" fmla="*/ 2886624 w 6240991"/>
                <a:gd name="connsiteY1-4" fmla="*/ 0 h 6858000"/>
                <a:gd name="connsiteX2-5" fmla="*/ 6240991 w 6240991"/>
                <a:gd name="connsiteY2-6" fmla="*/ 9525 h 6858000"/>
                <a:gd name="connsiteX3-7" fmla="*/ 3897292 w 6240991"/>
                <a:gd name="connsiteY3-8" fmla="*/ 6858000 h 6858000"/>
                <a:gd name="connsiteX4-9" fmla="*/ 0 w 6240991"/>
                <a:gd name="connsiteY4-10" fmla="*/ 6858000 h 6858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240991" h="6858000">
                  <a:moveTo>
                    <a:pt x="0" y="6858000"/>
                  </a:moveTo>
                  <a:lnTo>
                    <a:pt x="2886624" y="0"/>
                  </a:lnTo>
                  <a:lnTo>
                    <a:pt x="6240991" y="9525"/>
                  </a:lnTo>
                  <a:lnTo>
                    <a:pt x="389729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tags" Target="../tags/tag4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46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tags" Target="../tags/tag47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48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tags" Target="../tags/tag50.xml"/><Relationship Id="rId3" Type="http://schemas.openxmlformats.org/officeDocument/2006/relationships/image" Target="../media/image10.png"/><Relationship Id="rId2" Type="http://schemas.openxmlformats.org/officeDocument/2006/relationships/tags" Target="../tags/tag49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tags" Target="../tags/tag54.xml"/><Relationship Id="rId7" Type="http://schemas.openxmlformats.org/officeDocument/2006/relationships/image" Target="../media/image14.png"/><Relationship Id="rId6" Type="http://schemas.openxmlformats.org/officeDocument/2006/relationships/tags" Target="../tags/tag53.xml"/><Relationship Id="rId5" Type="http://schemas.openxmlformats.org/officeDocument/2006/relationships/image" Target="../media/image13.png"/><Relationship Id="rId4" Type="http://schemas.openxmlformats.org/officeDocument/2006/relationships/tags" Target="../tags/tag52.xml"/><Relationship Id="rId3" Type="http://schemas.openxmlformats.org/officeDocument/2006/relationships/image" Target="../media/image12.png"/><Relationship Id="rId2" Type="http://schemas.openxmlformats.org/officeDocument/2006/relationships/tags" Target="../tags/tag51.xml"/><Relationship Id="rId10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png"/><Relationship Id="rId2" Type="http://schemas.openxmlformats.org/officeDocument/2006/relationships/tags" Target="../tags/tag55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tags" Target="../tags/tag56.xml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tags" Target="../tags/tag57.xml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tags" Target="../tags/tag58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4.jpeg"/><Relationship Id="rId2" Type="http://schemas.openxmlformats.org/officeDocument/2006/relationships/tags" Target="../tags/tag1.xml"/><Relationship Id="rId16" Type="http://schemas.openxmlformats.org/officeDocument/2006/relationships/slideLayout" Target="../slideLayouts/slideLayout5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4.xml"/><Relationship Id="rId1" Type="http://schemas.openxmlformats.org/officeDocument/2006/relationships/image" Target="../media/image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59.xml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5.xml"/><Relationship Id="rId1" Type="http://schemas.openxmlformats.org/officeDocument/2006/relationships/image" Target="../media/image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6.xml"/><Relationship Id="rId1" Type="http://schemas.openxmlformats.org/officeDocument/2006/relationships/image" Target="../media/image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60.xml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0" Type="http://schemas.openxmlformats.org/officeDocument/2006/relationships/slideLayout" Target="../slideLayouts/slideLayout4.xml"/><Relationship Id="rId2" Type="http://schemas.openxmlformats.org/officeDocument/2006/relationships/tags" Target="../tags/tag14.xml"/><Relationship Id="rId19" Type="http://schemas.openxmlformats.org/officeDocument/2006/relationships/tags" Target="../tags/tag31.xml"/><Relationship Id="rId18" Type="http://schemas.openxmlformats.org/officeDocument/2006/relationships/tags" Target="../tags/tag30.xml"/><Relationship Id="rId17" Type="http://schemas.openxmlformats.org/officeDocument/2006/relationships/tags" Target="../tags/tag29.xml"/><Relationship Id="rId16" Type="http://schemas.openxmlformats.org/officeDocument/2006/relationships/tags" Target="../tags/tag28.xml"/><Relationship Id="rId15" Type="http://schemas.openxmlformats.org/officeDocument/2006/relationships/tags" Target="../tags/tag27.xml"/><Relationship Id="rId14" Type="http://schemas.openxmlformats.org/officeDocument/2006/relationships/tags" Target="../tags/tag26.xml"/><Relationship Id="rId13" Type="http://schemas.openxmlformats.org/officeDocument/2006/relationships/tags" Target="../tags/tag25.xml"/><Relationship Id="rId12" Type="http://schemas.openxmlformats.org/officeDocument/2006/relationships/tags" Target="../tags/tag24.xml"/><Relationship Id="rId11" Type="http://schemas.openxmlformats.org/officeDocument/2006/relationships/tags" Target="../tags/tag23.xml"/><Relationship Id="rId10" Type="http://schemas.openxmlformats.org/officeDocument/2006/relationships/tags" Target="../tags/tag2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2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4" Type="http://schemas.openxmlformats.org/officeDocument/2006/relationships/slideLayout" Target="../slideLayouts/slideLayout4.xml"/><Relationship Id="rId13" Type="http://schemas.openxmlformats.org/officeDocument/2006/relationships/tags" Target="../tags/tag44.xml"/><Relationship Id="rId12" Type="http://schemas.openxmlformats.org/officeDocument/2006/relationships/tags" Target="../tags/tag43.xml"/><Relationship Id="rId11" Type="http://schemas.openxmlformats.org/officeDocument/2006/relationships/tags" Target="../tags/tag42.xml"/><Relationship Id="rId10" Type="http://schemas.openxmlformats.org/officeDocument/2006/relationships/tags" Target="../tags/tag4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3.xml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C:\Users\Administrator\Desktop\华东师范大学图片\微信图片_2020011111444923.jpg微信图片_2020011111444923"/>
          <p:cNvPicPr>
            <a:picLocks noChangeAspect="1"/>
          </p:cNvPicPr>
          <p:nvPr/>
        </p:nvPicPr>
        <p:blipFill rotWithShape="1">
          <a:blip r:embed="rId1"/>
          <a:srcRect t="12045" b="31822"/>
          <a:stretch>
            <a:fillRect/>
          </a:stretch>
        </p:blipFill>
        <p:spPr>
          <a:xfrm>
            <a:off x="0" y="0"/>
            <a:ext cx="12198985" cy="342392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5355131" y="2459957"/>
            <a:ext cx="1473868" cy="1473868"/>
          </a:xfrm>
          <a:prstGeom prst="ellipse">
            <a:avLst/>
          </a:prstGeom>
          <a:solidFill>
            <a:srgbClr val="62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3173882"/>
            <a:ext cx="12192000" cy="235258"/>
          </a:xfrm>
          <a:prstGeom prst="rect">
            <a:avLst/>
          </a:prstGeom>
          <a:solidFill>
            <a:srgbClr val="62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123440" y="4326255"/>
            <a:ext cx="79521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4800" dirty="0">
                <a:solidFill>
                  <a:srgbClr val="793E5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SPEC性能数据中台</a:t>
            </a:r>
            <a:endParaRPr lang="zh-CN" altLang="en-US" sz="4800" dirty="0">
              <a:solidFill>
                <a:srgbClr val="793E5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585920" y="5226563"/>
            <a:ext cx="3693695" cy="4571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4000">
                <a:srgbClr val="E3C7D0"/>
              </a:gs>
              <a:gs pos="83000">
                <a:srgbClr val="BE8093"/>
              </a:gs>
              <a:gs pos="100000">
                <a:srgbClr val="BE809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 rot="10800000">
            <a:off x="6279614" y="5226563"/>
            <a:ext cx="3693695" cy="4571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4000">
                <a:srgbClr val="E3C7D0"/>
              </a:gs>
              <a:gs pos="83000">
                <a:srgbClr val="BE8093"/>
              </a:gs>
              <a:gs pos="100000">
                <a:srgbClr val="BE809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6016625" y="5548630"/>
            <a:ext cx="38334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800" dirty="0">
                <a:solidFill>
                  <a:srgbClr val="793E50"/>
                </a:solidFill>
                <a:latin typeface="微软雅黑" panose="020B0503020204020204" charset="-122"/>
                <a:ea typeface="微软雅黑" panose="020B0503020204020204" charset="-122"/>
              </a:rPr>
              <a:t>51255903080</a:t>
            </a:r>
            <a:endParaRPr lang="en-US" altLang="zh-CN" sz="2800" dirty="0">
              <a:solidFill>
                <a:srgbClr val="793E5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032885" y="5548630"/>
            <a:ext cx="301942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800" dirty="0">
                <a:solidFill>
                  <a:srgbClr val="793E5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沈怡琪</a:t>
            </a:r>
            <a:endParaRPr lang="en-US" altLang="zh-CN" sz="2800" dirty="0">
              <a:solidFill>
                <a:srgbClr val="793E5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endParaRPr lang="en-US" altLang="zh-CN" sz="2800" dirty="0">
              <a:solidFill>
                <a:srgbClr val="793E5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2" name="图片 1" descr="timg1"/>
          <p:cNvPicPr>
            <a:picLocks noChangeAspect="1"/>
          </p:cNvPicPr>
          <p:nvPr/>
        </p:nvPicPr>
        <p:blipFill>
          <a:blip r:embed="rId2"/>
          <a:srcRect l="2232" t="3308" r="8793" b="12007"/>
          <a:stretch>
            <a:fillRect/>
          </a:stretch>
        </p:blipFill>
        <p:spPr>
          <a:xfrm>
            <a:off x="5354955" y="2531745"/>
            <a:ext cx="1390650" cy="13309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28700" y="1872615"/>
            <a:ext cx="8267065" cy="47713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</a:t>
            </a:r>
            <a:r>
              <a:rPr lang="zh-CN" altLang="en-US" dirty="0"/>
              <a:t>贴源数据层</a:t>
            </a:r>
            <a:r>
              <a:rPr lang="en-US" altLang="zh-CN" dirty="0"/>
              <a:t>ODS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42" name="图片 41" descr="timg"/>
          <p:cNvPicPr>
            <a:picLocks noChangeAspect="1"/>
          </p:cNvPicPr>
          <p:nvPr/>
        </p:nvPicPr>
        <p:blipFill>
          <a:blip r:embed="rId3"/>
          <a:srcRect l="4621" r="7432" b="11069"/>
          <a:stretch>
            <a:fillRect/>
          </a:stretch>
        </p:blipFill>
        <p:spPr>
          <a:xfrm>
            <a:off x="11170285" y="0"/>
            <a:ext cx="1021715" cy="103886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949325" y="1434465"/>
            <a:ext cx="834644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000" b="0">
                <a:ea typeface="宋体" panose="02010600030101010101" pitchFamily="2" charset="-122"/>
              </a:rPr>
              <a:t>从各个数据源中爬取数据，</a:t>
            </a:r>
            <a:r>
              <a:rPr lang="zh-CN" sz="2000" b="0">
                <a:latin typeface="Times New Roman" panose="02020603050405020304" charset="0"/>
                <a:ea typeface="宋体" panose="02010600030101010101" pitchFamily="2" charset="-122"/>
              </a:rPr>
              <a:t>仅仅做简单的清洗后，抽取至</a:t>
            </a:r>
            <a:r>
              <a:rPr lang="en-US" altLang="zh-CN" sz="2000" b="0">
                <a:latin typeface="Times New Roman" panose="02020603050405020304" charset="0"/>
                <a:ea typeface="宋体" panose="02010600030101010101" pitchFamily="2" charset="-122"/>
              </a:rPr>
              <a:t>hive</a:t>
            </a:r>
            <a:r>
              <a:rPr lang="zh-CN" sz="2000" b="0">
                <a:latin typeface="Times New Roman" panose="02020603050405020304" charset="0"/>
                <a:ea typeface="宋体" panose="02010600030101010101" pitchFamily="2" charset="-122"/>
              </a:rPr>
              <a:t>存储平台中</a:t>
            </a:r>
            <a:endParaRPr lang="zh-CN" altLang="en-US" sz="2000" b="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pic>
        <p:nvPicPr>
          <p:cNvPr id="3" name="图片 -2147482614" descr="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430" y="1872615"/>
            <a:ext cx="5930265" cy="46501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-2147482615" descr="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5135" y="1933575"/>
            <a:ext cx="5562600" cy="46501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 </a:t>
            </a:r>
            <a:r>
              <a:rPr lang="zh-CN" altLang="en-US" dirty="0"/>
              <a:t>统一数仓层</a:t>
            </a:r>
            <a:r>
              <a:rPr lang="en-US" altLang="zh-CN" dirty="0"/>
              <a:t>DW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42" name="图片 41" descr="timg"/>
          <p:cNvPicPr>
            <a:picLocks noChangeAspect="1"/>
          </p:cNvPicPr>
          <p:nvPr/>
        </p:nvPicPr>
        <p:blipFill>
          <a:blip r:embed="rId1"/>
          <a:srcRect l="4621" r="7432" b="11069"/>
          <a:stretch>
            <a:fillRect/>
          </a:stretch>
        </p:blipFill>
        <p:spPr>
          <a:xfrm>
            <a:off x="11170285" y="0"/>
            <a:ext cx="1021715" cy="103886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797560" y="1248410"/>
            <a:ext cx="1079944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000" b="0">
                <a:latin typeface="Times New Roman" panose="02020603050405020304" charset="0"/>
                <a:ea typeface="宋体" panose="02010600030101010101" pitchFamily="2" charset="-122"/>
              </a:rPr>
              <a:t>将贴源数据层中的数据进行转换，包括对数据进行清洗、统一化、标准化等操作</a:t>
            </a:r>
            <a:endParaRPr lang="zh-CN" sz="2000" b="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366395" y="1666240"/>
          <a:ext cx="11501755" cy="5083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8885"/>
                <a:gridCol w="8992870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字段</a:t>
                      </a:r>
                      <a:r>
                        <a:rPr lang="zh-CN" altLang="en-US"/>
                        <a:t>名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处理操作</a:t>
                      </a:r>
                      <a:r>
                        <a:rPr lang="en-US" altLang="zh-CN"/>
                        <a:t> / </a:t>
                      </a:r>
                      <a:r>
                        <a:rPr lang="zh-CN" altLang="en-US"/>
                        <a:t>不同</a:t>
                      </a:r>
                      <a:r>
                        <a:rPr lang="zh-CN" altLang="en-US"/>
                        <a:t>情况</a:t>
                      </a:r>
                      <a:endParaRPr lang="zh-CN" altLang="en-US"/>
                    </a:p>
                  </a:txBody>
                  <a:tcPr/>
                </a:tc>
              </a:tr>
              <a:tr h="722630">
                <a:tc>
                  <a:txBody>
                    <a:bodyPr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Company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indent="0">
                        <a:lnSpc>
                          <a:spcPct val="11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删除</a:t>
                      </a:r>
                      <a:r>
                        <a:rPr lang="en-US" altLang="zh-CN" sz="1800"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sym typeface="+mn-ea"/>
                        </a:rPr>
                        <a:t>Inc. Co. LTD</a:t>
                      </a:r>
                      <a:r>
                        <a:rPr lang="en-US" altLang="zh-CN" sz="1800"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sym typeface="+mn-ea"/>
                        </a:rPr>
                        <a:t>等缩写内容</a:t>
                      </a:r>
                      <a:endParaRPr lang="zh-CN" altLang="en-US" sz="1800"/>
                    </a:p>
                    <a:p>
                      <a:pPr indent="0">
                        <a:lnSpc>
                          <a:spcPct val="11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进行一致化，例如：Hewlett Packard Enterprise</a:t>
                      </a:r>
                      <a:r>
                        <a:rPr lang="en-US" altLang="zh-CN" sz="1800"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sym typeface="+mn-ea"/>
                        </a:rPr>
                        <a:t>和</a:t>
                      </a:r>
                      <a:r>
                        <a:rPr lang="en-US" altLang="zh-CN" sz="1800"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sym typeface="+mn-ea"/>
                        </a:rPr>
                        <a:t>Hewlett-Packard Company</a:t>
                      </a:r>
                      <a:endParaRPr lang="zh-CN" altLang="en-US"/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System_Name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indent="0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删除无关的</a:t>
                      </a:r>
                      <a:r>
                        <a:rPr lang="en-US" altLang="zh-CN" sz="1800"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sym typeface="+mn-ea"/>
                        </a:rPr>
                        <a:t>HTML</a:t>
                      </a:r>
                      <a:r>
                        <a:rPr lang="en-US" altLang="zh-CN" sz="1800"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sym typeface="+mn-ea"/>
                        </a:rPr>
                        <a:t>字段</a:t>
                      </a:r>
                      <a:endParaRPr lang="zh-CN" altLang="en-US"/>
                    </a:p>
                  </a:txBody>
                  <a:tcPr/>
                </a:tc>
              </a:tr>
              <a:tr h="426085"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Test_Location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10000"/>
                        </a:lnSpc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进行一致化，例如：Hangzhou</a:t>
                      </a:r>
                      <a:r>
                        <a:rPr lang="en-US" altLang="zh-CN" sz="1800"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sym typeface="+mn-ea"/>
                        </a:rPr>
                        <a:t>和</a:t>
                      </a:r>
                      <a:r>
                        <a:rPr lang="en-US" altLang="zh-CN" sz="1800"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sym typeface="+mn-ea"/>
                        </a:rPr>
                        <a:t>Hang zhou</a:t>
                      </a:r>
                      <a:endParaRPr lang="zh-CN" altLang="en-US"/>
                    </a:p>
                  </a:txBody>
                  <a:tcPr/>
                </a:tc>
              </a:tr>
              <a:tr h="463550"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Primary_Cache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32 KB I + 32 KB D on chip per core</a:t>
                      </a:r>
                      <a:endParaRPr lang="zh-CN" altLang="en-US"/>
                    </a:p>
                  </a:txBody>
                  <a:tcPr/>
                </a:tc>
              </a:tr>
              <a:tr h="977900">
                <a:tc>
                  <a:txBody>
                    <a:bodyPr/>
                    <a:p>
                      <a:pPr algn="ctr">
                        <a:lnSpc>
                          <a:spcPct val="230000"/>
                        </a:lnSpc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Secondary_Cache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indent="0">
                        <a:lnSpc>
                          <a:spcPct val="11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512 KB I+D on chip per core</a:t>
                      </a:r>
                      <a:endParaRPr lang="zh-CN" altLang="en-US" sz="1800"/>
                    </a:p>
                    <a:p>
                      <a:pPr indent="0">
                        <a:lnSpc>
                          <a:spcPct val="11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2 MB I on chip per chip (256 KB / 4 cores); 4 MB D on chip per chip (256 KB / 2 cores)</a:t>
                      </a:r>
                      <a:endParaRPr lang="en-US" altLang="zh-CN" sz="1800"/>
                    </a:p>
                    <a:p>
                      <a:pPr indent="0">
                        <a:lnSpc>
                          <a:spcPct val="11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256KB per core</a:t>
                      </a:r>
                      <a:endParaRPr lang="zh-CN" altLang="en-US"/>
                    </a:p>
                  </a:txBody>
                  <a:tcPr/>
                </a:tc>
              </a:tr>
              <a:tr h="972185">
                <a:tc>
                  <a:txBody>
                    <a:bodyPr/>
                    <a:p>
                      <a:pPr algn="ctr">
                        <a:lnSpc>
                          <a:spcPct val="220000"/>
                        </a:lnSpc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Tertiary_Cache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indent="0">
                        <a:lnSpc>
                          <a:spcPct val="11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60MB (I+D) on chip per chip</a:t>
                      </a:r>
                      <a:endParaRPr lang="zh-CN" altLang="en-US" sz="1800"/>
                    </a:p>
                    <a:p>
                      <a:pPr indent="0">
                        <a:lnSpc>
                          <a:spcPct val="11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None</a:t>
                      </a:r>
                      <a:endParaRPr lang="en-US" altLang="zh-CN" sz="1800"/>
                    </a:p>
                    <a:p>
                      <a:pPr indent="0">
                        <a:lnSpc>
                          <a:spcPct val="11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8MB L3 cache per 4 core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Memory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DDR4 U-dimm 8GB 2133MHz(GB)</a:t>
                      </a:r>
                      <a:endParaRPr lang="zh-CN" altLang="en-US" sz="1800"/>
                    </a:p>
                    <a:p>
                      <a:pPr indent="0">
                        <a:buFont typeface="Arial" panose="020B0604020202020204" pitchFamily="34" charset="0"/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12 x 16 GB 2Rx4 PC4-2933Y-R, running at 2666(GB</a:t>
                      </a:r>
                      <a:r>
                        <a:rPr lang="zh-CN" altLang="en-US" sz="1800">
                          <a:sym typeface="+mn-ea"/>
                        </a:rPr>
                        <a:t>）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 </a:t>
            </a:r>
            <a:r>
              <a:rPr lang="zh-CN" altLang="en-US" dirty="0"/>
              <a:t>标签数据层</a:t>
            </a:r>
            <a:r>
              <a:rPr lang="en-US" altLang="zh-CN" dirty="0"/>
              <a:t>TDM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42" name="图片 41" descr="timg"/>
          <p:cNvPicPr>
            <a:picLocks noChangeAspect="1"/>
          </p:cNvPicPr>
          <p:nvPr/>
        </p:nvPicPr>
        <p:blipFill>
          <a:blip r:embed="rId1"/>
          <a:srcRect l="4621" r="7432" b="11069"/>
          <a:stretch>
            <a:fillRect/>
          </a:stretch>
        </p:blipFill>
        <p:spPr>
          <a:xfrm>
            <a:off x="11170285" y="0"/>
            <a:ext cx="1021715" cy="10388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87375" y="2063115"/>
            <a:ext cx="8855710" cy="37465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）计算不同</a:t>
            </a:r>
            <a:r>
              <a:rPr lang="en-US" altLang="zh-CN"/>
              <a:t> </a:t>
            </a:r>
            <a:r>
              <a:rPr lang="zh-CN" altLang="en-US"/>
              <a:t>benchmark</a:t>
            </a:r>
            <a:r>
              <a:rPr lang="en-US" altLang="zh-CN"/>
              <a:t> </a:t>
            </a:r>
            <a:r>
              <a:rPr lang="zh-CN" altLang="en-US"/>
              <a:t>下的</a:t>
            </a:r>
            <a:r>
              <a:rPr lang="en-US" altLang="zh-CN"/>
              <a:t> CPU </a:t>
            </a:r>
            <a:r>
              <a:rPr lang="zh-CN" altLang="en-US"/>
              <a:t>成绩（</a:t>
            </a:r>
            <a:r>
              <a:rPr lang="en-US" altLang="zh-CN"/>
              <a:t>Total_Result</a:t>
            </a:r>
            <a:r>
              <a:rPr lang="zh-CN" altLang="en-US"/>
              <a:t>）：</a:t>
            </a:r>
            <a:endParaRPr lang="zh-CN" altLang="en-US"/>
          </a:p>
          <a:p>
            <a:pPr>
              <a:lnSpc>
                <a:spcPct val="70000"/>
              </a:lnSpc>
            </a:pPr>
            <a:endParaRPr lang="zh-CN" altLang="en-US"/>
          </a:p>
          <a:p>
            <a:pPr indent="457200"/>
            <a:r>
              <a:rPr lang="en-US" altLang="zh-CN"/>
              <a:t>  </a:t>
            </a:r>
            <a:r>
              <a:rPr lang="zh-CN" altLang="en-US"/>
              <a:t>jbb 2015</a:t>
            </a:r>
            <a:r>
              <a:rPr lang="en-US" altLang="zh-CN"/>
              <a:t> </a:t>
            </a:r>
            <a:r>
              <a:rPr lang="zh-CN" altLang="en-US"/>
              <a:t>数据源：max_jops</a:t>
            </a:r>
            <a:r>
              <a:rPr lang="en-US" altLang="zh-CN"/>
              <a:t> </a:t>
            </a:r>
            <a:r>
              <a:rPr lang="zh-CN" altLang="en-US"/>
              <a:t>占比</a:t>
            </a:r>
            <a:r>
              <a:rPr lang="en-US" altLang="zh-CN"/>
              <a:t> 0.3</a:t>
            </a:r>
            <a:r>
              <a:rPr lang="zh-CN" altLang="en-US"/>
              <a:t>、critical_jops</a:t>
            </a:r>
            <a:r>
              <a:rPr lang="en-US" altLang="zh-CN"/>
              <a:t> </a:t>
            </a:r>
            <a:r>
              <a:rPr lang="zh-CN" altLang="en-US"/>
              <a:t>占比</a:t>
            </a:r>
            <a:r>
              <a:rPr lang="en-US" altLang="zh-CN"/>
              <a:t> 0.7</a:t>
            </a:r>
            <a:endParaRPr lang="en-US" altLang="zh-CN"/>
          </a:p>
          <a:p>
            <a:pPr indent="457200">
              <a:lnSpc>
                <a:spcPct val="50000"/>
              </a:lnSpc>
            </a:pPr>
            <a:endParaRPr lang="zh-CN" altLang="en-US"/>
          </a:p>
          <a:p>
            <a:pPr indent="457200"/>
            <a:r>
              <a:rPr lang="en-US" altLang="zh-CN"/>
              <a:t>  </a:t>
            </a:r>
            <a:r>
              <a:rPr lang="zh-CN" altLang="en-US"/>
              <a:t>jvm 2008</a:t>
            </a:r>
            <a:r>
              <a:rPr lang="en-US" altLang="zh-CN"/>
              <a:t> </a:t>
            </a:r>
            <a:r>
              <a:rPr lang="zh-CN" altLang="en-US"/>
              <a:t>数据源：选取</a:t>
            </a:r>
            <a:r>
              <a:rPr lang="en-US" altLang="zh-CN"/>
              <a:t> </a:t>
            </a:r>
            <a:r>
              <a:rPr lang="zh-CN" altLang="en-US"/>
              <a:t>result_base、result_peak</a:t>
            </a:r>
            <a:r>
              <a:rPr lang="en-US" altLang="zh-CN"/>
              <a:t> </a:t>
            </a:r>
            <a:r>
              <a:rPr lang="zh-CN" altLang="en-US"/>
              <a:t>两者之间不为</a:t>
            </a:r>
            <a:r>
              <a:rPr lang="en-US" altLang="zh-CN"/>
              <a:t> </a:t>
            </a:r>
            <a:r>
              <a:rPr lang="zh-CN" altLang="en-US"/>
              <a:t>0</a:t>
            </a:r>
            <a:r>
              <a:rPr lang="en-US" altLang="zh-CN"/>
              <a:t> </a:t>
            </a:r>
            <a:r>
              <a:rPr lang="zh-CN" altLang="en-US"/>
              <a:t>的值</a:t>
            </a:r>
            <a:endParaRPr lang="zh-CN" altLang="en-US"/>
          </a:p>
          <a:p>
            <a:pPr indent="457200">
              <a:lnSpc>
                <a:spcPct val="50000"/>
              </a:lnSpc>
            </a:pPr>
            <a:endParaRPr lang="zh-CN" altLang="en-US"/>
          </a:p>
          <a:p>
            <a:pPr indent="457200"/>
            <a:r>
              <a:rPr lang="en-US" altLang="zh-CN"/>
              <a:t>  </a:t>
            </a:r>
            <a:r>
              <a:rPr lang="zh-CN" altLang="en-US"/>
              <a:t>power_ssj 2008</a:t>
            </a:r>
            <a:r>
              <a:rPr lang="en-US" altLang="zh-CN"/>
              <a:t> </a:t>
            </a:r>
            <a:r>
              <a:rPr lang="zh-CN" altLang="en-US"/>
              <a:t>数据源：result</a:t>
            </a:r>
            <a:endParaRPr lang="zh-CN" altLang="en-US"/>
          </a:p>
          <a:p>
            <a:pPr indent="457200">
              <a:lnSpc>
                <a:spcPct val="50000"/>
              </a:lnSpc>
            </a:pPr>
            <a:endParaRPr lang="zh-CN" altLang="en-US"/>
          </a:p>
          <a:p>
            <a:pPr indent="457200"/>
            <a:r>
              <a:rPr lang="en-US" altLang="zh-CN"/>
              <a:t>  </a:t>
            </a:r>
            <a:r>
              <a:rPr lang="zh-CN" altLang="en-US"/>
              <a:t>cpu 2017</a:t>
            </a:r>
            <a:r>
              <a:rPr lang="en-US" altLang="zh-CN"/>
              <a:t> </a:t>
            </a:r>
            <a:r>
              <a:rPr lang="zh-CN" altLang="en-US"/>
              <a:t>数据源：base_result</a:t>
            </a:r>
            <a:r>
              <a:rPr lang="en-US" altLang="zh-CN"/>
              <a:t> </a:t>
            </a:r>
            <a:r>
              <a:rPr lang="zh-CN" altLang="en-US"/>
              <a:t>占比</a:t>
            </a:r>
            <a:r>
              <a:rPr lang="en-US" altLang="zh-CN"/>
              <a:t> 0.7</a:t>
            </a:r>
            <a:r>
              <a:rPr lang="zh-CN" altLang="en-US"/>
              <a:t>、peak_result</a:t>
            </a:r>
            <a:r>
              <a:rPr lang="en-US" altLang="zh-CN"/>
              <a:t> </a:t>
            </a:r>
            <a:r>
              <a:rPr lang="zh-CN" altLang="en-US"/>
              <a:t>占比</a:t>
            </a:r>
            <a:r>
              <a:rPr lang="en-US" altLang="zh-CN"/>
              <a:t> 0.3</a:t>
            </a:r>
            <a:endParaRPr lang="en-US" altLang="zh-CN"/>
          </a:p>
          <a:p>
            <a:pPr indent="457200">
              <a:lnSpc>
                <a:spcPct val="60000"/>
              </a:lnSpc>
            </a:pPr>
            <a:endParaRPr lang="zh-CN" altLang="en-US"/>
          </a:p>
          <a:p>
            <a:pPr indent="457200"/>
            <a:r>
              <a:rPr lang="en-US" altLang="zh-CN"/>
              <a:t>  </a:t>
            </a:r>
            <a:r>
              <a:rPr lang="zh-CN" altLang="en-US"/>
              <a:t>cpu 2006</a:t>
            </a:r>
            <a:r>
              <a:rPr lang="en-US" altLang="zh-CN"/>
              <a:t> </a:t>
            </a:r>
            <a:r>
              <a:rPr lang="zh-CN" altLang="en-US"/>
              <a:t>数据源：base_result</a:t>
            </a:r>
            <a:r>
              <a:rPr lang="en-US" altLang="zh-CN"/>
              <a:t> </a:t>
            </a:r>
            <a:r>
              <a:rPr lang="zh-CN" altLang="en-US">
                <a:sym typeface="+mn-ea"/>
              </a:rPr>
              <a:t>占比</a:t>
            </a:r>
            <a:r>
              <a:rPr lang="en-US" altLang="zh-CN">
                <a:sym typeface="+mn-ea"/>
              </a:rPr>
              <a:t> 0.7</a:t>
            </a:r>
            <a:r>
              <a:rPr lang="zh-CN" altLang="en-US">
                <a:sym typeface="+mn-ea"/>
              </a:rPr>
              <a:t>、peak_result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占比</a:t>
            </a:r>
            <a:r>
              <a:rPr lang="en-US" altLang="zh-CN">
                <a:sym typeface="+mn-ea"/>
              </a:rPr>
              <a:t> 0.3</a:t>
            </a:r>
            <a:endParaRPr lang="zh-CN" altLang="en-US"/>
          </a:p>
          <a:p>
            <a:pPr>
              <a:lnSpc>
                <a:spcPct val="140000"/>
              </a:lnSpc>
            </a:pPr>
            <a:endParaRPr lang="zh-CN" altLang="en-US"/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）</a:t>
            </a:r>
            <a:r>
              <a:rPr>
                <a:sym typeface="+mn-ea"/>
              </a:rPr>
              <a:t>以每个</a:t>
            </a:r>
            <a:r>
              <a:rPr lang="en-US">
                <a:sym typeface="+mn-ea"/>
              </a:rPr>
              <a:t> </a:t>
            </a:r>
            <a:r>
              <a:rPr>
                <a:sym typeface="+mn-ea"/>
              </a:rPr>
              <a:t>benchmark</a:t>
            </a:r>
            <a:r>
              <a:rPr lang="en-US">
                <a:sym typeface="+mn-ea"/>
              </a:rPr>
              <a:t> </a:t>
            </a:r>
            <a:r>
              <a:rPr>
                <a:sym typeface="+mn-ea"/>
              </a:rPr>
              <a:t>为基准，对</a:t>
            </a:r>
            <a:r>
              <a:rPr lang="en-US">
                <a:sym typeface="+mn-ea"/>
              </a:rPr>
              <a:t> </a:t>
            </a:r>
            <a:r>
              <a:rPr>
                <a:sym typeface="+mn-ea"/>
              </a:rPr>
              <a:t>Total_Result</a:t>
            </a:r>
            <a:r>
              <a:rPr lang="en-US">
                <a:sym typeface="+mn-ea"/>
              </a:rPr>
              <a:t> </a:t>
            </a:r>
            <a:r>
              <a:rPr>
                <a:sym typeface="+mn-ea"/>
              </a:rPr>
              <a:t>字段进行标准化</a:t>
            </a:r>
            <a:endParaRPr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65810" y="1369695"/>
            <a:ext cx="5080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sz="2400" b="0">
                <a:ea typeface="宋体" panose="02010600030101010101" pitchFamily="2" charset="-122"/>
              </a:rPr>
              <a:t>对不同型号的</a:t>
            </a:r>
            <a:r>
              <a:rPr lang="en-US" altLang="zh-CN" sz="2400" b="0">
                <a:latin typeface="Times New Roman" panose="02020603050405020304" charset="0"/>
                <a:ea typeface="宋体" panose="02010600030101010101" pitchFamily="2" charset="-122"/>
              </a:rPr>
              <a:t>CPU</a:t>
            </a:r>
            <a:r>
              <a:rPr lang="zh-CN" sz="2400" b="0">
                <a:ea typeface="宋体" panose="02010600030101010101" pitchFamily="2" charset="-122"/>
              </a:rPr>
              <a:t>打标签</a:t>
            </a:r>
            <a:endParaRPr lang="zh-CN" altLang="en-US" sz="2400" b="0">
              <a:ea typeface="宋体" panose="02010600030101010101" pitchFamily="2" charset="-122"/>
            </a:endParaRPr>
          </a:p>
        </p:txBody>
      </p:sp>
      <p:pic>
        <p:nvPicPr>
          <p:cNvPr id="3" name="图片 -214748260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259205" y="5415280"/>
            <a:ext cx="2069465" cy="825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3.3 </a:t>
            </a:r>
            <a:r>
              <a:rPr lang="zh-CN" altLang="en-US" dirty="0"/>
              <a:t>标签数据层</a:t>
            </a:r>
            <a:r>
              <a:rPr lang="en-US" altLang="zh-CN" dirty="0"/>
              <a:t>TDM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42" name="图片 41" descr="timg"/>
          <p:cNvPicPr>
            <a:picLocks noChangeAspect="1"/>
          </p:cNvPicPr>
          <p:nvPr/>
        </p:nvPicPr>
        <p:blipFill>
          <a:blip r:embed="rId1"/>
          <a:srcRect l="4621" r="7432" b="11069"/>
          <a:stretch>
            <a:fillRect/>
          </a:stretch>
        </p:blipFill>
        <p:spPr>
          <a:xfrm>
            <a:off x="11170285" y="0"/>
            <a:ext cx="1021715" cy="10388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87375" y="1200150"/>
            <a:ext cx="8855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</a:t>
            </a:r>
            <a:r>
              <a:t>根据</a:t>
            </a:r>
            <a:r>
              <a:rPr lang="en-US"/>
              <a:t> </a:t>
            </a:r>
            <a:r>
              <a:t>benchmark</a:t>
            </a:r>
            <a:r>
              <a:rPr lang="en-US"/>
              <a:t> </a:t>
            </a:r>
            <a:r>
              <a:t>反映</a:t>
            </a:r>
            <a:r>
              <a:rPr lang="en-US"/>
              <a:t>CPU</a:t>
            </a:r>
            <a:r>
              <a:t>性能的不同角度，将其分为六个</a:t>
            </a:r>
            <a:r>
              <a:rPr lang="en-US"/>
              <a:t>CPU</a:t>
            </a:r>
            <a:r>
              <a:t>评价指标：</a:t>
            </a:r>
            <a:endParaRPr lang="zh-CN" altLang="en-US"/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722630" y="1621790"/>
          <a:ext cx="10799445" cy="5165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985"/>
                <a:gridCol w="1218565"/>
                <a:gridCol w="1218565"/>
                <a:gridCol w="1968500"/>
                <a:gridCol w="1619250"/>
                <a:gridCol w="1129665"/>
                <a:gridCol w="1224915"/>
              </a:tblGrid>
              <a:tr h="2667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JAVA性能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能耗性能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浮点数运算性能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整数运算性能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单核性能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多核性能</a:t>
                      </a:r>
                      <a:endParaRPr lang="zh-CN" altLang="en-US"/>
                    </a:p>
                  </a:txBody>
                  <a:tcPr/>
                </a:tc>
              </a:tr>
              <a:tr h="330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jbb2015_distributed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0.3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2857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jbb2015_multijvm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0.3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2730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jbb2015_composite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0.3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086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jvm2008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0.1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1644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power_ssj2008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1206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cpu2017_float_rates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0.3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0.3</a:t>
                      </a:r>
                      <a:endParaRPr lang="en-US" altLang="zh-CN"/>
                    </a:p>
                  </a:txBody>
                  <a:tcPr/>
                </a:tc>
              </a:tr>
              <a:tr h="2730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cpu2017_float_speed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0.3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0.3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238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cpu2017_int_rates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0.3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0.3</a:t>
                      </a:r>
                      <a:endParaRPr lang="en-US" altLang="zh-CN"/>
                    </a:p>
                  </a:txBody>
                  <a:tcPr/>
                </a:tc>
              </a:tr>
              <a:tr h="2476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cpu2017_int_speed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0.3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0.3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1263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cpu2006_float_rates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0.2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0.2</a:t>
                      </a:r>
                      <a:endParaRPr lang="en-US" altLang="zh-CN"/>
                    </a:p>
                  </a:txBody>
                  <a:tcPr/>
                </a:tc>
              </a:tr>
              <a:tr h="2260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cpu2006_float_speed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0.2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0.2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2578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cpu20</a:t>
                      </a:r>
                      <a:r>
                        <a:rPr lang="en-US" altLang="zh-CN" sz="1800">
                          <a:sym typeface="+mn-ea"/>
                        </a:rPr>
                        <a:t>06</a:t>
                      </a:r>
                      <a:r>
                        <a:rPr lang="zh-CN" altLang="en-US" sz="1800">
                          <a:sym typeface="+mn-ea"/>
                        </a:rPr>
                        <a:t>_int_rates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0.2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0.2</a:t>
                      </a:r>
                      <a:endParaRPr lang="en-US" altLang="zh-CN"/>
                    </a:p>
                  </a:txBody>
                  <a:tcPr/>
                </a:tc>
              </a:tr>
              <a:tr h="4108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cpu20</a:t>
                      </a:r>
                      <a:r>
                        <a:rPr lang="en-US" altLang="zh-CN" sz="1800">
                          <a:sym typeface="+mn-ea"/>
                        </a:rPr>
                        <a:t>06</a:t>
                      </a:r>
                      <a:r>
                        <a:rPr lang="zh-CN" altLang="en-US" sz="1800">
                          <a:sym typeface="+mn-ea"/>
                        </a:rPr>
                        <a:t>_int_speed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0.2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0.2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10285095" y="10807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3.3 </a:t>
            </a:r>
            <a:r>
              <a:rPr lang="zh-CN" altLang="en-US" dirty="0"/>
              <a:t>标签数据层</a:t>
            </a:r>
            <a:r>
              <a:rPr lang="en-US" altLang="zh-CN" dirty="0"/>
              <a:t>TDM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42" name="图片 41" descr="timg"/>
          <p:cNvPicPr>
            <a:picLocks noChangeAspect="1"/>
          </p:cNvPicPr>
          <p:nvPr/>
        </p:nvPicPr>
        <p:blipFill>
          <a:blip r:embed="rId1"/>
          <a:srcRect l="4621" r="7432" b="11069"/>
          <a:stretch>
            <a:fillRect/>
          </a:stretch>
        </p:blipFill>
        <p:spPr>
          <a:xfrm>
            <a:off x="11170285" y="0"/>
            <a:ext cx="1021715" cy="10388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87375" y="1200150"/>
            <a:ext cx="8855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（</a:t>
            </a:r>
            <a:r>
              <a:rPr lang="en-US" altLang="zh-CN"/>
              <a:t>4</a:t>
            </a:r>
            <a:r>
              <a:rPr lang="zh-CN" altLang="en-US"/>
              <a:t>）</a:t>
            </a:r>
            <a:r>
              <a:t>假定六种评价指标对</a:t>
            </a:r>
            <a:r>
              <a:rPr lang="en-US"/>
              <a:t>CPU</a:t>
            </a:r>
            <a:r>
              <a:t>性能的影响同等重要，即权重相同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285095" y="10807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3" name="图片 -2147482602" descr="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49960" y="1716405"/>
            <a:ext cx="5183505" cy="4622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-2147482601" descr="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733540" y="1898015"/>
            <a:ext cx="3908425" cy="42602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 </a:t>
            </a:r>
            <a:r>
              <a:rPr lang="zh-CN" altLang="en-US" dirty="0"/>
              <a:t>标签数据层</a:t>
            </a:r>
            <a:r>
              <a:rPr lang="en-US" altLang="zh-CN" dirty="0"/>
              <a:t>TDM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42" name="图片 41" descr="timg"/>
          <p:cNvPicPr>
            <a:picLocks noChangeAspect="1"/>
          </p:cNvPicPr>
          <p:nvPr/>
        </p:nvPicPr>
        <p:blipFill>
          <a:blip r:embed="rId1"/>
          <a:srcRect l="4621" r="7432" b="11069"/>
          <a:stretch>
            <a:fillRect/>
          </a:stretch>
        </p:blipFill>
        <p:spPr>
          <a:xfrm>
            <a:off x="11170285" y="0"/>
            <a:ext cx="1021715" cy="10388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65810" y="1445895"/>
            <a:ext cx="5080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sz="2400" b="0">
                <a:ea typeface="宋体" panose="02010600030101010101" pitchFamily="2" charset="-122"/>
              </a:rPr>
              <a:t>对不同公司打标签</a:t>
            </a:r>
            <a:endParaRPr sz="2400" b="0">
              <a:ea typeface="宋体" panose="0201060003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34110" y="2706370"/>
            <a:ext cx="7902575" cy="580390"/>
            <a:chOff x="1786" y="2882"/>
            <a:chExt cx="12445" cy="914"/>
          </a:xfrm>
        </p:grpSpPr>
        <p:pic>
          <p:nvPicPr>
            <p:cNvPr id="3" name="图片 -214748260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3555" y="2882"/>
              <a:ext cx="2596" cy="91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0" name="文本框 99"/>
            <p:cNvSpPr txBox="1"/>
            <p:nvPr/>
          </p:nvSpPr>
          <p:spPr>
            <a:xfrm>
              <a:off x="1786" y="3139"/>
              <a:ext cx="1770" cy="56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noAutofit/>
            </a:bodyPr>
            <a:p>
              <a:pPr>
                <a:buClrTx/>
                <a:buSzTx/>
                <a:buFontTx/>
              </a:pPr>
              <a:r>
                <a:rPr b="0"/>
                <a:t>通过公式</a:t>
              </a:r>
              <a:endParaRPr b="0"/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6231" y="3119"/>
              <a:ext cx="800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buClrTx/>
                <a:buSzTx/>
                <a:buFontTx/>
              </a:pPr>
              <a:r>
                <a:rPr b="0"/>
                <a:t>计算公司的打分</a:t>
              </a:r>
              <a:endParaRPr b="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268095" y="3439160"/>
            <a:ext cx="5556250" cy="532765"/>
            <a:chOff x="1997" y="3796"/>
            <a:chExt cx="8750" cy="839"/>
          </a:xfrm>
        </p:grpSpPr>
        <p:pic>
          <p:nvPicPr>
            <p:cNvPr id="5" name="图片 -214748260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997" y="3796"/>
              <a:ext cx="551" cy="839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" name="文本框 5"/>
            <p:cNvSpPr txBox="1"/>
            <p:nvPr/>
          </p:nvSpPr>
          <p:spPr>
            <a:xfrm>
              <a:off x="2747" y="3936"/>
              <a:ext cx="800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indent="0"/>
              <a:r>
                <a:rPr b="0"/>
                <a:t>公司所测试的</a:t>
              </a:r>
              <a:r>
                <a:rPr lang="en-US" b="0"/>
                <a:t>CPU</a:t>
              </a:r>
              <a:r>
                <a:rPr b="0"/>
                <a:t>性能分数</a:t>
              </a:r>
              <a:endParaRPr lang="zh-CN" altLang="en-US" b="0">
                <a:ea typeface="宋体" panose="02010600030101010101" pitchFamily="2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246505" y="4196715"/>
            <a:ext cx="5596890" cy="387985"/>
            <a:chOff x="1963" y="4789"/>
            <a:chExt cx="8814" cy="611"/>
          </a:xfrm>
        </p:grpSpPr>
        <p:pic>
          <p:nvPicPr>
            <p:cNvPr id="7" name="图片 -2147482606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rcRect r="10001" b="16000"/>
            <a:stretch>
              <a:fillRect/>
            </a:stretch>
          </p:blipFill>
          <p:spPr>
            <a:xfrm>
              <a:off x="1963" y="4790"/>
              <a:ext cx="545" cy="61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9" name="文本框 8"/>
            <p:cNvSpPr txBox="1"/>
            <p:nvPr/>
          </p:nvSpPr>
          <p:spPr>
            <a:xfrm>
              <a:off x="2777" y="4789"/>
              <a:ext cx="800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indent="0"/>
              <a:r>
                <a:rPr b="0"/>
                <a:t>公司提交测评的次数</a:t>
              </a:r>
              <a:endParaRPr lang="zh-CN" altLang="en-US" b="0">
                <a:ea typeface="宋体" panose="02010600030101010101" pitchFamily="2" charset="-122"/>
              </a:endParaRPr>
            </a:p>
          </p:txBody>
        </p:sp>
      </p:grpSp>
      <p:pic>
        <p:nvPicPr>
          <p:cNvPr id="13" name="图片 -214748260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309360" y="1369695"/>
            <a:ext cx="3576320" cy="50844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 </a:t>
            </a:r>
            <a:r>
              <a:rPr lang="zh-CN" altLang="en-US" dirty="0"/>
              <a:t>标签数据层</a:t>
            </a:r>
            <a:r>
              <a:rPr lang="en-US" altLang="zh-CN" dirty="0"/>
              <a:t>TDM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42" name="图片 41" descr="timg"/>
          <p:cNvPicPr>
            <a:picLocks noChangeAspect="1"/>
          </p:cNvPicPr>
          <p:nvPr/>
        </p:nvPicPr>
        <p:blipFill>
          <a:blip r:embed="rId1"/>
          <a:srcRect l="4621" r="7432" b="11069"/>
          <a:stretch>
            <a:fillRect/>
          </a:stretch>
        </p:blipFill>
        <p:spPr>
          <a:xfrm>
            <a:off x="11170285" y="0"/>
            <a:ext cx="1021715" cy="10388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65810" y="1336040"/>
            <a:ext cx="74441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sz="2400" b="0">
                <a:ea typeface="宋体" panose="02010600030101010101" pitchFamily="2" charset="-122"/>
              </a:rPr>
              <a:t>对影响</a:t>
            </a:r>
            <a:r>
              <a:rPr lang="en-US" sz="2400" b="0">
                <a:ea typeface="宋体" panose="02010600030101010101" pitchFamily="2" charset="-122"/>
              </a:rPr>
              <a:t>CPU</a:t>
            </a:r>
            <a:r>
              <a:rPr sz="2400" b="0">
                <a:ea typeface="宋体" panose="02010600030101010101" pitchFamily="2" charset="-122"/>
              </a:rPr>
              <a:t>性能的不同因素进行打标签</a:t>
            </a:r>
            <a:endParaRPr sz="2400" b="0"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148080" y="1960880"/>
            <a:ext cx="6679565" cy="39433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>
              <a:buClrTx/>
              <a:buSzTx/>
              <a:buFontTx/>
            </a:pPr>
            <a:r>
              <a:rPr b="0"/>
              <a:t>通过</a:t>
            </a:r>
            <a:r>
              <a:rPr b="1"/>
              <a:t>多元线性回归算法</a:t>
            </a:r>
            <a:r>
              <a:rPr b="0"/>
              <a:t>计算每个因素对</a:t>
            </a:r>
            <a:r>
              <a:rPr lang="en-US" b="0"/>
              <a:t>CPU</a:t>
            </a:r>
            <a:r>
              <a:rPr b="0"/>
              <a:t>性能的影响程度</a:t>
            </a:r>
            <a:endParaRPr b="0"/>
          </a:p>
        </p:txBody>
      </p:sp>
      <p:pic>
        <p:nvPicPr>
          <p:cNvPr id="3" name="图片 -2147482599" descr="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34582" r="16380" b="17513"/>
          <a:stretch>
            <a:fillRect/>
          </a:stretch>
        </p:blipFill>
        <p:spPr>
          <a:xfrm>
            <a:off x="3406140" y="2519680"/>
            <a:ext cx="7547610" cy="38658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/>
          <p:cNvSpPr txBox="1"/>
          <p:nvPr/>
        </p:nvSpPr>
        <p:spPr>
          <a:xfrm>
            <a:off x="1181100" y="3918585"/>
            <a:ext cx="18954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b="0"/>
              <a:t>以多核性能为例</a:t>
            </a:r>
            <a:endParaRPr lang="zh-CN" altLang="en-US" b="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 </a:t>
            </a:r>
            <a:r>
              <a:rPr lang="zh-CN" altLang="en-US" dirty="0"/>
              <a:t>应用数据层</a:t>
            </a:r>
            <a:r>
              <a:rPr lang="en-US" altLang="zh-CN" dirty="0"/>
              <a:t>ADS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42" name="图片 41" descr="timg"/>
          <p:cNvPicPr>
            <a:picLocks noChangeAspect="1"/>
          </p:cNvPicPr>
          <p:nvPr/>
        </p:nvPicPr>
        <p:blipFill>
          <a:blip r:embed="rId1"/>
          <a:srcRect l="4621" r="7432" b="11069"/>
          <a:stretch>
            <a:fillRect/>
          </a:stretch>
        </p:blipFill>
        <p:spPr>
          <a:xfrm>
            <a:off x="11170285" y="0"/>
            <a:ext cx="1021715" cy="10388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65810" y="1622425"/>
            <a:ext cx="74441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sz="2400" b="0">
                <a:ea typeface="宋体" panose="02010600030101010101" pitchFamily="2" charset="-122"/>
              </a:rPr>
              <a:t>导航页面</a:t>
            </a:r>
            <a:endParaRPr lang="zh-CN" sz="2400" b="0">
              <a:ea typeface="宋体" panose="02010600030101010101" pitchFamily="2" charset="-122"/>
            </a:endParaRPr>
          </a:p>
        </p:txBody>
      </p:sp>
      <p:pic>
        <p:nvPicPr>
          <p:cNvPr id="3" name="图片 -214748259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005455" y="1197610"/>
            <a:ext cx="7660005" cy="55606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 </a:t>
            </a:r>
            <a:r>
              <a:rPr lang="zh-CN" altLang="en-US" dirty="0"/>
              <a:t>应用数据层</a:t>
            </a:r>
            <a:r>
              <a:rPr lang="en-US" altLang="zh-CN" dirty="0"/>
              <a:t>ADS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42" name="图片 41" descr="timg"/>
          <p:cNvPicPr>
            <a:picLocks noChangeAspect="1"/>
          </p:cNvPicPr>
          <p:nvPr/>
        </p:nvPicPr>
        <p:blipFill>
          <a:blip r:embed="rId1"/>
          <a:srcRect l="4621" r="7432" b="11069"/>
          <a:stretch>
            <a:fillRect/>
          </a:stretch>
        </p:blipFill>
        <p:spPr>
          <a:xfrm>
            <a:off x="11170285" y="0"/>
            <a:ext cx="1021715" cy="10388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24840" y="1597025"/>
            <a:ext cx="74441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sz="2400" b="0">
                <a:ea typeface="宋体" panose="02010600030101010101" pitchFamily="2" charset="-122"/>
              </a:rPr>
              <a:t>可视化大屏</a:t>
            </a:r>
            <a:endParaRPr lang="zh-CN" sz="2400" b="0">
              <a:ea typeface="宋体" panose="02010600030101010101" pitchFamily="2" charset="-122"/>
            </a:endParaRPr>
          </a:p>
        </p:txBody>
      </p:sp>
      <p:pic>
        <p:nvPicPr>
          <p:cNvPr id="3" name="图片 -214748259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835275" y="1311910"/>
            <a:ext cx="9138920" cy="5273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 </a:t>
            </a:r>
            <a:r>
              <a:rPr lang="zh-CN" altLang="en-US" dirty="0"/>
              <a:t>应用数据层</a:t>
            </a:r>
            <a:r>
              <a:rPr lang="en-US" altLang="zh-CN" dirty="0"/>
              <a:t>ADS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42" name="图片 41" descr="timg"/>
          <p:cNvPicPr>
            <a:picLocks noChangeAspect="1"/>
          </p:cNvPicPr>
          <p:nvPr/>
        </p:nvPicPr>
        <p:blipFill>
          <a:blip r:embed="rId1"/>
          <a:srcRect l="4621" r="7432" b="11069"/>
          <a:stretch>
            <a:fillRect/>
          </a:stretch>
        </p:blipFill>
        <p:spPr>
          <a:xfrm>
            <a:off x="11170285" y="0"/>
            <a:ext cx="1021715" cy="10388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26440" y="1279525"/>
            <a:ext cx="74441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sz="2400" b="0">
                <a:ea typeface="宋体" panose="02010600030101010101" pitchFamily="2" charset="-122"/>
              </a:rPr>
              <a:t>具体的数据查询（以CPU 2017为例）</a:t>
            </a:r>
            <a:endParaRPr lang="zh-CN" sz="2400" b="0">
              <a:ea typeface="宋体" panose="02010600030101010101" pitchFamily="2" charset="-122"/>
            </a:endParaRPr>
          </a:p>
        </p:txBody>
      </p:sp>
      <p:pic>
        <p:nvPicPr>
          <p:cNvPr id="3" name="图片 -214748259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064385" y="1739900"/>
            <a:ext cx="9888855" cy="51295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timg"/>
          <p:cNvPicPr>
            <a:picLocks noChangeAspect="1"/>
          </p:cNvPicPr>
          <p:nvPr/>
        </p:nvPicPr>
        <p:blipFill>
          <a:blip r:embed="rId1"/>
          <a:srcRect l="4621" r="7432" b="11069"/>
          <a:stretch>
            <a:fillRect/>
          </a:stretch>
        </p:blipFill>
        <p:spPr>
          <a:xfrm>
            <a:off x="11170285" y="0"/>
            <a:ext cx="1021715" cy="1038860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0" y="943410"/>
            <a:ext cx="12192000" cy="4784725"/>
            <a:chOff x="0" y="1812"/>
            <a:chExt cx="19200" cy="7535"/>
          </a:xfrm>
        </p:grpSpPr>
        <p:grpSp>
          <p:nvGrpSpPr>
            <p:cNvPr id="27" name="组合 26"/>
            <p:cNvGrpSpPr/>
            <p:nvPr/>
          </p:nvGrpSpPr>
          <p:grpSpPr>
            <a:xfrm>
              <a:off x="0" y="1812"/>
              <a:ext cx="19200" cy="7535"/>
              <a:chOff x="0" y="1812"/>
              <a:chExt cx="19200" cy="7535"/>
            </a:xfrm>
          </p:grpSpPr>
          <p:grpSp>
            <p:nvGrpSpPr>
              <p:cNvPr id="2" name="ae99c3c6-276f-476b-bce0-0a4fb3ef299d" descr="OQAAAB+LCAAAAAAABACrVlIpqSxIVbJSCs5NLCpxyUxML0rM9SxJzVXSUfJMUbLKK83J0VFyysxLycxLdy/KLy0oVrKKjq0FALpUkis5AAAA" title="iSlide™ 版权声明  COPYRIGHT NOTICE"/>
              <p:cNvGrpSpPr>
                <a:grpSpLocks noChangeAspect="1"/>
              </p:cNvGrpSpPr>
              <p:nvPr>
                <p:custDataLst>
                  <p:tags r:id="rId2"/>
                </p:custDataLst>
              </p:nvPr>
            </p:nvGrpSpPr>
            <p:grpSpPr>
              <a:xfrm>
                <a:off x="0" y="1812"/>
                <a:ext cx="19200" cy="7535"/>
                <a:chOff x="0" y="1150420"/>
                <a:chExt cx="12192000" cy="4784725"/>
              </a:xfrm>
            </p:grpSpPr>
            <p:sp>
              <p:nvSpPr>
                <p:cNvPr id="3" name="ïṣļíḍè"/>
                <p:cNvSpPr/>
                <p:nvPr/>
              </p:nvSpPr>
              <p:spPr>
                <a:xfrm>
                  <a:off x="7045325" y="1897180"/>
                  <a:ext cx="5146675" cy="4037965"/>
                </a:xfrm>
                <a:custGeom>
                  <a:avLst/>
                  <a:gdLst>
                    <a:gd name="connsiteX0" fmla="*/ 4061955 w 4734240"/>
                    <a:gd name="connsiteY0" fmla="*/ 0 h 1885442"/>
                    <a:gd name="connsiteX1" fmla="*/ 4734240 w 4734240"/>
                    <a:gd name="connsiteY1" fmla="*/ 0 h 1885442"/>
                    <a:gd name="connsiteX2" fmla="*/ 4734240 w 4734240"/>
                    <a:gd name="connsiteY2" fmla="*/ 1875162 h 1885442"/>
                    <a:gd name="connsiteX3" fmla="*/ 4061955 w 4734240"/>
                    <a:gd name="connsiteY3" fmla="*/ 1875162 h 1885442"/>
                    <a:gd name="connsiteX4" fmla="*/ 4061955 w 4734240"/>
                    <a:gd name="connsiteY4" fmla="*/ 1885442 h 1885442"/>
                    <a:gd name="connsiteX5" fmla="*/ 0 w 4734240"/>
                    <a:gd name="connsiteY5" fmla="*/ 1885442 h 1885442"/>
                    <a:gd name="connsiteX6" fmla="*/ 999671 w 4734240"/>
                    <a:gd name="connsiteY6" fmla="*/ 14124 h 1885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734240" h="1885442">
                      <a:moveTo>
                        <a:pt x="4061955" y="0"/>
                      </a:moveTo>
                      <a:lnTo>
                        <a:pt x="4734240" y="0"/>
                      </a:lnTo>
                      <a:lnTo>
                        <a:pt x="4734240" y="1875162"/>
                      </a:lnTo>
                      <a:lnTo>
                        <a:pt x="4061955" y="1875162"/>
                      </a:lnTo>
                      <a:lnTo>
                        <a:pt x="4061955" y="1885442"/>
                      </a:lnTo>
                      <a:lnTo>
                        <a:pt x="0" y="1885442"/>
                      </a:lnTo>
                      <a:lnTo>
                        <a:pt x="999671" y="14124"/>
                      </a:lnTo>
                      <a:close/>
                    </a:path>
                  </a:pathLst>
                </a:custGeom>
                <a:blipFill rotWithShape="1">
                  <a:blip r:embed="rId3"/>
                  <a:stretch>
                    <a:fillRect t="-33925" b="-33471"/>
                  </a:stretch>
                </a:blip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0000" tIns="46800" rIns="90000" bIns="4680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" name="ïṥḷïḋé"/>
                <p:cNvSpPr/>
                <p:nvPr/>
              </p:nvSpPr>
              <p:spPr>
                <a:xfrm>
                  <a:off x="9273083" y="2463756"/>
                  <a:ext cx="1063624" cy="2072085"/>
                </a:xfrm>
                <a:prstGeom prst="parallelogram">
                  <a:avLst>
                    <a:gd name="adj" fmla="val 70210"/>
                  </a:avLst>
                </a:prstGeom>
                <a:solidFill>
                  <a:schemeClr val="bg1">
                    <a:alpha val="8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5" name="íš1îdè"/>
                <p:cNvSpPr/>
                <p:nvPr/>
              </p:nvSpPr>
              <p:spPr>
                <a:xfrm flipH="1" flipV="1">
                  <a:off x="0" y="1897180"/>
                  <a:ext cx="1833245" cy="4037965"/>
                </a:xfrm>
                <a:custGeom>
                  <a:avLst/>
                  <a:gdLst>
                    <a:gd name="connsiteX0" fmla="*/ 1832955 w 1832955"/>
                    <a:gd name="connsiteY0" fmla="*/ 1875161 h 1875161"/>
                    <a:gd name="connsiteX1" fmla="*/ 0 w 1832955"/>
                    <a:gd name="connsiteY1" fmla="*/ 1875161 h 1875161"/>
                    <a:gd name="connsiteX2" fmla="*/ 999671 w 1832955"/>
                    <a:gd name="connsiteY2" fmla="*/ 3843 h 1875161"/>
                    <a:gd name="connsiteX3" fmla="*/ 1832955 w 1832955"/>
                    <a:gd name="connsiteY3" fmla="*/ 0 h 1875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32955" h="1875161">
                      <a:moveTo>
                        <a:pt x="1832955" y="1875161"/>
                      </a:moveTo>
                      <a:lnTo>
                        <a:pt x="0" y="1875161"/>
                      </a:lnTo>
                      <a:lnTo>
                        <a:pt x="999671" y="3843"/>
                      </a:lnTo>
                      <a:lnTo>
                        <a:pt x="1832955" y="0"/>
                      </a:lnTo>
                      <a:close/>
                    </a:path>
                  </a:pathLst>
                </a:custGeom>
                <a:solidFill>
                  <a:schemeClr val="tx2">
                    <a:lumMod val="20000"/>
                    <a:lumOff val="80000"/>
                  </a:schemeClr>
                </a:solidFill>
                <a:ln w="381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0000" tIns="46800" rIns="90000" bIns="4680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" name="ïSľiḑè"/>
                <p:cNvSpPr/>
                <p:nvPr/>
              </p:nvSpPr>
              <p:spPr>
                <a:xfrm>
                  <a:off x="10044183" y="2463756"/>
                  <a:ext cx="1063624" cy="2072085"/>
                </a:xfrm>
                <a:prstGeom prst="parallelogram">
                  <a:avLst>
                    <a:gd name="adj" fmla="val 70210"/>
                  </a:avLst>
                </a:prstGeom>
                <a:solidFill>
                  <a:schemeClr val="bg1">
                    <a:alpha val="8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7" name="iṣļïḋè"/>
                <p:cNvSpPr/>
                <p:nvPr/>
              </p:nvSpPr>
              <p:spPr>
                <a:xfrm>
                  <a:off x="10815283" y="2463756"/>
                  <a:ext cx="1063624" cy="2072085"/>
                </a:xfrm>
                <a:prstGeom prst="parallelogram">
                  <a:avLst>
                    <a:gd name="adj" fmla="val 70210"/>
                  </a:avLst>
                </a:prstGeom>
                <a:solidFill>
                  <a:schemeClr val="bg1">
                    <a:alpha val="8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8" name="ïṣļïďe"/>
                <p:cNvSpPr/>
                <p:nvPr/>
              </p:nvSpPr>
              <p:spPr>
                <a:xfrm>
                  <a:off x="639752" y="1150420"/>
                  <a:ext cx="2036135" cy="621816"/>
                </a:xfrm>
                <a:prstGeom prst="rect">
                  <a:avLst/>
                </a:prstGeom>
              </p:spPr>
              <p:txBody>
                <a:bodyPr wrap="none" anchor="ctr">
                  <a:noAutofit/>
                </a:bodyPr>
                <a:lstStyle/>
                <a:p>
                  <a:pPr lvl="0">
                    <a:spcBef>
                      <a:spcPct val="0"/>
                    </a:spcBef>
                  </a:pPr>
                  <a:r>
                    <a:rPr lang="zh-CN" altLang="en-US" sz="4400" b="1" dirty="0">
                      <a:solidFill>
                        <a:schemeClr val="tx2"/>
                      </a:solidFill>
                    </a:rPr>
                    <a:t>大纲</a:t>
                  </a:r>
                  <a:endParaRPr lang="zh-CN" altLang="en-US" sz="44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9" name="îśḻídé"/>
                <p:cNvSpPr txBox="1"/>
                <p:nvPr/>
              </p:nvSpPr>
              <p:spPr bwMode="auto">
                <a:xfrm>
                  <a:off x="3572510" y="1753670"/>
                  <a:ext cx="2802890" cy="7099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 anchor="ctr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l">
                    <a:buClrTx/>
                    <a:buSzTx/>
                    <a:buFontTx/>
                  </a:pPr>
                  <a:r>
                    <a:rPr lang="zh-CN" altLang="en-US" sz="3200" b="1">
                      <a:solidFill>
                        <a:schemeClr val="accent1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需求&amp;功能</a:t>
                  </a:r>
                  <a:endParaRPr lang="zh-CN" altLang="en-US" sz="3200" b="1">
                    <a:solidFill>
                      <a:schemeClr val="accent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endParaRPr>
                </a:p>
              </p:txBody>
            </p:sp>
            <p:sp>
              <p:nvSpPr>
                <p:cNvPr id="10" name="íşļidé"/>
                <p:cNvSpPr/>
                <p:nvPr/>
              </p:nvSpPr>
              <p:spPr bwMode="auto">
                <a:xfrm>
                  <a:off x="2817495" y="1828600"/>
                  <a:ext cx="475615" cy="496570"/>
                </a:xfrm>
                <a:prstGeom prst="roundRect">
                  <a:avLst/>
                </a:prstGeom>
                <a:solidFill>
                  <a:schemeClr val="accent1"/>
                </a:solidFill>
                <a:ln w="38100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noAutofit/>
                </a:bodyPr>
                <a:lstStyle/>
                <a:p>
                  <a:pPr algn="ctr"/>
                  <a:r>
                    <a:rPr lang="en-US" altLang="zh-CN" sz="2400" b="1" dirty="0">
                      <a:solidFill>
                        <a:schemeClr val="bg1"/>
                      </a:solidFill>
                    </a:rPr>
                    <a:t>01</a:t>
                  </a:r>
                  <a:endParaRPr lang="en-US" altLang="zh-CN" sz="2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" name="íṧľïḍe"/>
                <p:cNvSpPr txBox="1"/>
                <p:nvPr/>
              </p:nvSpPr>
              <p:spPr bwMode="auto">
                <a:xfrm>
                  <a:off x="3292932" y="2596211"/>
                  <a:ext cx="2802979" cy="4128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 anchor="ctr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l">
                    <a:buClrTx/>
                    <a:buSzTx/>
                    <a:buFontTx/>
                  </a:pPr>
                  <a:r>
                    <a:rPr lang="zh-CN" altLang="en-US" sz="3200" b="1">
                      <a:solidFill>
                        <a:schemeClr val="accent1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整体思路</a:t>
                  </a:r>
                  <a:endParaRPr lang="zh-CN" altLang="en-US" sz="3200" b="1">
                    <a:solidFill>
                      <a:schemeClr val="accent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endParaRPr>
                </a:p>
              </p:txBody>
            </p:sp>
            <p:sp>
              <p:nvSpPr>
                <p:cNvPr id="13" name="îSlídé"/>
                <p:cNvSpPr txBox="1"/>
                <p:nvPr/>
              </p:nvSpPr>
              <p:spPr bwMode="auto">
                <a:xfrm>
                  <a:off x="2994187" y="3328744"/>
                  <a:ext cx="2802979" cy="4128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 anchor="ctr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l">
                    <a:buClrTx/>
                    <a:buSzTx/>
                    <a:buFontTx/>
                  </a:pPr>
                  <a:r>
                    <a:rPr lang="zh-CN" altLang="en-US" sz="3200" b="1">
                      <a:solidFill>
                        <a:schemeClr val="accent1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实现细节</a:t>
                  </a:r>
                  <a:endParaRPr lang="zh-CN" altLang="en-US" sz="3200" b="1">
                    <a:solidFill>
                      <a:schemeClr val="accent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endParaRPr>
                </a:p>
              </p:txBody>
            </p:sp>
            <p:sp>
              <p:nvSpPr>
                <p:cNvPr id="15" name="íṩḻîďé"/>
                <p:cNvSpPr txBox="1"/>
                <p:nvPr/>
              </p:nvSpPr>
              <p:spPr bwMode="auto">
                <a:xfrm>
                  <a:off x="2675756" y="4031433"/>
                  <a:ext cx="2802979" cy="4128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 anchor="ctr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l"/>
                  <a:r>
                    <a:rPr lang="zh-CN" altLang="en-US" sz="3200" b="1">
                      <a:solidFill>
                        <a:schemeClr val="accent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价值变现</a:t>
                  </a:r>
                  <a:endParaRPr lang="zh-CN" altLang="en-US" sz="3200" b="1" dirty="0">
                    <a:solidFill>
                      <a:schemeClr val="accent1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sp>
            <p:nvSpPr>
              <p:cNvPr id="20" name="íṩḻîďé"/>
              <p:cNvSpPr txBox="1"/>
              <p:nvPr/>
            </p:nvSpPr>
            <p:spPr bwMode="auto">
              <a:xfrm>
                <a:off x="3753" y="7456"/>
                <a:ext cx="4414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l">
                  <a:spcBef>
                    <a:spcPct val="0"/>
                  </a:spcBef>
                </a:pPr>
                <a:r>
                  <a:rPr lang="zh-CN" altLang="en-US" sz="3200" b="1">
                    <a:solidFill>
                      <a:schemeClr val="accent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前端演示</a:t>
                </a:r>
                <a:endParaRPr lang="zh-CN" altLang="en-US" sz="32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23" name="íṩḻîďé"/>
            <p:cNvSpPr txBox="1"/>
            <p:nvPr>
              <p:custDataLst>
                <p:tags r:id="rId4"/>
              </p:custDataLst>
            </p:nvPr>
          </p:nvSpPr>
          <p:spPr bwMode="auto">
            <a:xfrm>
              <a:off x="3188" y="8609"/>
              <a:ext cx="4414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l">
                <a:spcBef>
                  <a:spcPct val="0"/>
                </a:spcBef>
              </a:pPr>
              <a:r>
                <a:rPr lang="zh-CN" altLang="en-US" sz="32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</a:rPr>
                <a:t>总结与</a:t>
              </a:r>
              <a:r>
                <a:rPr lang="zh-CN" altLang="en-US" sz="32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</a:rPr>
                <a:t>展望</a:t>
              </a:r>
              <a:endParaRPr lang="zh-CN" altLang="en-US" sz="32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25" name="直接连接符 24"/>
          <p:cNvCxnSpPr/>
          <p:nvPr>
            <p:custDataLst>
              <p:tags r:id="rId5"/>
            </p:custDataLst>
          </p:nvPr>
        </p:nvCxnSpPr>
        <p:spPr>
          <a:xfrm flipV="1">
            <a:off x="3368819" y="2118383"/>
            <a:ext cx="4650740" cy="825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íşļidé"/>
          <p:cNvSpPr/>
          <p:nvPr>
            <p:custDataLst>
              <p:tags r:id="rId6"/>
            </p:custDataLst>
          </p:nvPr>
        </p:nvSpPr>
        <p:spPr bwMode="auto">
          <a:xfrm>
            <a:off x="2518410" y="2308660"/>
            <a:ext cx="475615" cy="493395"/>
          </a:xfrm>
          <a:prstGeom prst="round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02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cxnSp>
        <p:nvCxnSpPr>
          <p:cNvPr id="29" name="直接连接符 28"/>
          <p:cNvCxnSpPr/>
          <p:nvPr>
            <p:custDataLst>
              <p:tags r:id="rId7"/>
            </p:custDataLst>
          </p:nvPr>
        </p:nvCxnSpPr>
        <p:spPr>
          <a:xfrm flipV="1">
            <a:off x="3078624" y="2820693"/>
            <a:ext cx="4777740" cy="889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>
            <p:custDataLst>
              <p:tags r:id="rId8"/>
            </p:custDataLst>
          </p:nvPr>
        </p:nvCxnSpPr>
        <p:spPr>
          <a:xfrm>
            <a:off x="2769379" y="3576978"/>
            <a:ext cx="4846955" cy="127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>
            <p:custDataLst>
              <p:tags r:id="rId9"/>
            </p:custDataLst>
          </p:nvPr>
        </p:nvCxnSpPr>
        <p:spPr>
          <a:xfrm>
            <a:off x="2415684" y="4324373"/>
            <a:ext cx="4988560" cy="508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>
            <p:custDataLst>
              <p:tags r:id="rId10"/>
            </p:custDataLst>
          </p:nvPr>
        </p:nvCxnSpPr>
        <p:spPr>
          <a:xfrm flipV="1">
            <a:off x="2150254" y="5015888"/>
            <a:ext cx="5090160" cy="1143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endCxn id="3" idx="5"/>
          </p:cNvCxnSpPr>
          <p:nvPr>
            <p:custDataLst>
              <p:tags r:id="rId11"/>
            </p:custDataLst>
          </p:nvPr>
        </p:nvCxnSpPr>
        <p:spPr>
          <a:xfrm flipV="1">
            <a:off x="1833389" y="5728358"/>
            <a:ext cx="5212080" cy="190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íşļidé"/>
          <p:cNvSpPr/>
          <p:nvPr>
            <p:custDataLst>
              <p:tags r:id="rId12"/>
            </p:custDataLst>
          </p:nvPr>
        </p:nvSpPr>
        <p:spPr bwMode="auto">
          <a:xfrm>
            <a:off x="2200275" y="3037005"/>
            <a:ext cx="475615" cy="493395"/>
          </a:xfrm>
          <a:prstGeom prst="round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03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35" name="íşļidé"/>
          <p:cNvSpPr/>
          <p:nvPr>
            <p:custDataLst>
              <p:tags r:id="rId13"/>
            </p:custDataLst>
          </p:nvPr>
        </p:nvSpPr>
        <p:spPr bwMode="auto">
          <a:xfrm>
            <a:off x="1907540" y="3782695"/>
            <a:ext cx="475615" cy="494665"/>
          </a:xfrm>
          <a:prstGeom prst="round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04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36" name="íşļidé"/>
          <p:cNvSpPr/>
          <p:nvPr>
            <p:custDataLst>
              <p:tags r:id="rId14"/>
            </p:custDataLst>
          </p:nvPr>
        </p:nvSpPr>
        <p:spPr bwMode="auto">
          <a:xfrm>
            <a:off x="1604645" y="4505125"/>
            <a:ext cx="475615" cy="493395"/>
          </a:xfrm>
          <a:prstGeom prst="round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05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37" name="íşļidé"/>
          <p:cNvSpPr/>
          <p:nvPr>
            <p:custDataLst>
              <p:tags r:id="rId15"/>
            </p:custDataLst>
          </p:nvPr>
        </p:nvSpPr>
        <p:spPr bwMode="auto">
          <a:xfrm>
            <a:off x="1278255" y="5222040"/>
            <a:ext cx="475615" cy="493395"/>
          </a:xfrm>
          <a:prstGeom prst="round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06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 </a:t>
            </a:r>
            <a:r>
              <a:rPr lang="zh-CN" altLang="en-US" dirty="0"/>
              <a:t>应用数据层</a:t>
            </a:r>
            <a:r>
              <a:rPr lang="en-US" altLang="zh-CN" dirty="0"/>
              <a:t>ADS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42" name="图片 41" descr="timg"/>
          <p:cNvPicPr>
            <a:picLocks noChangeAspect="1"/>
          </p:cNvPicPr>
          <p:nvPr/>
        </p:nvPicPr>
        <p:blipFill>
          <a:blip r:embed="rId1"/>
          <a:srcRect l="4621" r="7432" b="11069"/>
          <a:stretch>
            <a:fillRect/>
          </a:stretch>
        </p:blipFill>
        <p:spPr>
          <a:xfrm>
            <a:off x="11170285" y="0"/>
            <a:ext cx="1021715" cy="10388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26440" y="1279525"/>
            <a:ext cx="744410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sz="2400" b="0">
                <a:ea typeface="宋体" panose="02010600030101010101" pitchFamily="2" charset="-122"/>
              </a:rPr>
              <a:t>总体评价打分</a:t>
            </a:r>
            <a:endParaRPr lang="zh-CN" sz="2400" b="0">
              <a:ea typeface="宋体" panose="02010600030101010101" pitchFamily="2" charset="-122"/>
            </a:endParaRPr>
          </a:p>
        </p:txBody>
      </p:sp>
      <p:pic>
        <p:nvPicPr>
          <p:cNvPr id="3" name="图片 -21474825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280" y="1215390"/>
            <a:ext cx="7882890" cy="56426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1" name="文本框 100"/>
          <p:cNvSpPr txBox="1"/>
          <p:nvPr/>
        </p:nvSpPr>
        <p:spPr>
          <a:xfrm>
            <a:off x="618490" y="2373630"/>
            <a:ext cx="335788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buClrTx/>
              <a:buSzTx/>
              <a:buFont typeface="Arial" panose="020B0604020202020204" pitchFamily="34" charset="0"/>
              <a:buNone/>
            </a:pPr>
            <a:r>
              <a:rPr lang="zh-CN" sz="2000" b="0">
                <a:ea typeface="宋体" panose="02010600030101010101" pitchFamily="2" charset="-122"/>
              </a:rPr>
              <a:t>不同型号的</a:t>
            </a:r>
            <a:r>
              <a:rPr lang="en-US" altLang="zh-CN" sz="2000" b="0">
                <a:ea typeface="宋体" panose="02010600030101010101" pitchFamily="2" charset="-122"/>
              </a:rPr>
              <a:t>CPU</a:t>
            </a:r>
            <a:r>
              <a:rPr lang="zh-CN" sz="2000" b="0">
                <a:ea typeface="宋体" panose="02010600030101010101" pitchFamily="2" charset="-122"/>
              </a:rPr>
              <a:t>打分</a:t>
            </a:r>
            <a:endParaRPr lang="zh-CN" sz="2000" b="0">
              <a:ea typeface="宋体" panose="02010600030101010101" pitchFamily="2" charset="-122"/>
            </a:endParaRPr>
          </a:p>
        </p:txBody>
      </p:sp>
      <p:pic>
        <p:nvPicPr>
          <p:cNvPr id="5" name="图片 -21474825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420" y="1215390"/>
            <a:ext cx="8095615" cy="55391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415290" y="3413125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ClrTx/>
              <a:buSzTx/>
              <a:buFont typeface="Arial" panose="020B0604020202020204" pitchFamily="34" charset="0"/>
            </a:pPr>
            <a:r>
              <a:rPr lang="zh-CN" sz="2000" b="0">
                <a:ea typeface="宋体" panose="02010600030101010101" pitchFamily="2" charset="-122"/>
              </a:rPr>
              <a:t>不同服务器生产厂商的打分</a:t>
            </a:r>
            <a:endParaRPr lang="zh-CN" sz="2000" b="0"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9925" y="4425950"/>
            <a:ext cx="2906395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>
              <a:buClrTx/>
              <a:buSzTx/>
              <a:buFont typeface="Arial" panose="020B0604020202020204" pitchFamily="34" charset="0"/>
            </a:pPr>
            <a:r>
              <a:rPr lang="zh-CN" sz="2000" b="0">
                <a:ea typeface="宋体" panose="02010600030101010101" pitchFamily="2" charset="-122"/>
              </a:rPr>
              <a:t>   硬件环境配置权重</a:t>
            </a:r>
            <a:endParaRPr lang="zh-CN" sz="2000" b="0">
              <a:ea typeface="宋体" panose="02010600030101010101" pitchFamily="2" charset="-122"/>
            </a:endParaRPr>
          </a:p>
          <a:p>
            <a:pPr algn="l">
              <a:buClrTx/>
              <a:buSzTx/>
              <a:buFont typeface="Arial" panose="020B0604020202020204" pitchFamily="34" charset="0"/>
            </a:pPr>
            <a:r>
              <a:rPr lang="zh-CN" sz="2000" b="0">
                <a:ea typeface="宋体" panose="02010600030101010101" pitchFamily="2" charset="-122"/>
              </a:rPr>
              <a:t>（以JAVA性能为例）</a:t>
            </a:r>
            <a:endParaRPr lang="zh-CN" sz="2000" b="0">
              <a:ea typeface="宋体" panose="02010600030101010101" pitchFamily="2" charset="-122"/>
            </a:endParaRPr>
          </a:p>
        </p:txBody>
      </p:sp>
      <p:pic>
        <p:nvPicPr>
          <p:cNvPr id="9" name="图片 -214748259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30" y="2108200"/>
            <a:ext cx="11963400" cy="17900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101" grpId="1"/>
      <p:bldP spid="5" grpId="0" bldLvl="0" animBg="1"/>
      <p:bldP spid="5" grpId="1"/>
      <p:bldP spid="6" grpId="0"/>
      <p:bldP spid="6" grpId="1"/>
      <p:bldP spid="7" grpId="0"/>
      <p:bldP spid="7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49" descr="C:\Users\Administrator\Desktop\华东师范大学图片\微信图片_2020011111444913.jpg微信图片_202001111144491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/>
          <a:srcRect t="61706" b="3073"/>
          <a:stretch>
            <a:fillRect/>
          </a:stretch>
        </p:blipFill>
        <p:spPr>
          <a:xfrm>
            <a:off x="635" y="1123950"/>
            <a:ext cx="12191365" cy="2452370"/>
          </a:xfrm>
        </p:spPr>
      </p:pic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669925" y="1123949"/>
            <a:ext cx="2967355" cy="3498852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641844" y="2320651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/04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26749" y="4038686"/>
            <a:ext cx="7584213" cy="656792"/>
          </a:xfrm>
        </p:spPr>
        <p:txBody>
          <a:bodyPr>
            <a:noAutofit/>
          </a:bodyPr>
          <a:p>
            <a:pPr algn="l">
              <a:buClrTx/>
              <a:buSzTx/>
              <a:buFontTx/>
            </a:pPr>
            <a:r>
              <a:rPr lang="zh-CN" altLang="en-US" sz="4300" dirty="0">
                <a:sym typeface="+mn-ea"/>
              </a:rPr>
              <a:t>价值变现</a:t>
            </a:r>
            <a:endParaRPr lang="zh-CN" altLang="en-US" sz="4300" dirty="0"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 </a:t>
            </a:r>
            <a:r>
              <a:rPr lang="zh-CN" altLang="en-US" dirty="0">
                <a:sym typeface="+mn-ea"/>
              </a:rPr>
              <a:t>价值</a:t>
            </a:r>
            <a:r>
              <a:rPr lang="zh-CN" altLang="en-US" dirty="0">
                <a:sym typeface="+mn-ea"/>
              </a:rPr>
              <a:t>变现</a:t>
            </a:r>
            <a:endParaRPr lang="zh-CN" alt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 descr="timg"/>
          <p:cNvPicPr>
            <a:picLocks noChangeAspect="1"/>
          </p:cNvPicPr>
          <p:nvPr/>
        </p:nvPicPr>
        <p:blipFill>
          <a:blip r:embed="rId1"/>
          <a:srcRect l="4621" r="7432" b="11069"/>
          <a:stretch>
            <a:fillRect/>
          </a:stretch>
        </p:blipFill>
        <p:spPr>
          <a:xfrm>
            <a:off x="11170285" y="0"/>
            <a:ext cx="1021715" cy="1038860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1089660" y="1720215"/>
            <a:ext cx="10157460" cy="39693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sz="2000" b="0">
                <a:latin typeface="Times New Roman" panose="02020603050405020304" charset="0"/>
                <a:ea typeface="宋体" panose="02010600030101010101" pitchFamily="2" charset="-122"/>
              </a:rPr>
              <a:t>不同用户群体</a:t>
            </a:r>
            <a:endParaRPr lang="zh-CN" sz="2000" b="0">
              <a:latin typeface="Times New Roman" panose="02020603050405020304" charset="0"/>
              <a:ea typeface="宋体" panose="02010600030101010101" pitchFamily="2" charset="-122"/>
            </a:endParaRPr>
          </a:p>
          <a:p>
            <a:pPr marL="285750" indent="-285750">
              <a:lnSpc>
                <a:spcPct val="50000"/>
              </a:lnSpc>
              <a:buFont typeface="Arial" panose="020B0604020202020204" pitchFamily="34" charset="0"/>
              <a:buChar char="•"/>
            </a:pPr>
            <a:endParaRPr lang="zh-CN" sz="2000" b="0">
              <a:latin typeface="Times New Roman" panose="02020603050405020304" charset="0"/>
              <a:ea typeface="宋体" panose="02010600030101010101" pitchFamily="2" charset="-122"/>
            </a:endParaRPr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zh-CN" sz="2000" b="0">
                <a:latin typeface="Times New Roman" panose="02020603050405020304" charset="0"/>
                <a:ea typeface="宋体" panose="02010600030101010101" pitchFamily="2" charset="-122"/>
              </a:rPr>
              <a:t>购买</a:t>
            </a:r>
            <a:r>
              <a:rPr lang="en-US" altLang="zh-CN" sz="2000" b="0">
                <a:latin typeface="Times New Roman" panose="02020603050405020304" charset="0"/>
                <a:ea typeface="宋体" panose="02010600030101010101" pitchFamily="2" charset="-122"/>
              </a:rPr>
              <a:t>CPU</a:t>
            </a:r>
            <a:r>
              <a:rPr lang="zh-CN" sz="2000" b="0">
                <a:latin typeface="Times New Roman" panose="02020603050405020304" charset="0"/>
                <a:ea typeface="宋体" panose="02010600030101010101" pitchFamily="2" charset="-122"/>
              </a:rPr>
              <a:t>的用户</a:t>
            </a:r>
            <a:endParaRPr lang="zh-CN" sz="2000" b="0">
              <a:latin typeface="Times New Roman" panose="02020603050405020304" charset="0"/>
              <a:ea typeface="宋体" panose="02010600030101010101" pitchFamily="2" charset="-122"/>
            </a:endParaRPr>
          </a:p>
          <a:p>
            <a:pPr marL="742950" lvl="1" indent="-285750">
              <a:lnSpc>
                <a:spcPct val="50000"/>
              </a:lnSpc>
              <a:buFont typeface="Wingdings" panose="05000000000000000000" charset="0"/>
              <a:buChar char="Ø"/>
            </a:pPr>
            <a:endParaRPr lang="zh-CN" sz="2000" b="0">
              <a:latin typeface="Times New Roman" panose="02020603050405020304" charset="0"/>
              <a:ea typeface="宋体" panose="02010600030101010101" pitchFamily="2" charset="-122"/>
            </a:endParaRPr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zh-CN" sz="2000" b="0">
                <a:latin typeface="Times New Roman" panose="02020603050405020304" charset="0"/>
                <a:ea typeface="宋体" panose="02010600030101010101" pitchFamily="2" charset="-122"/>
              </a:rPr>
              <a:t>服务器生产厂商</a:t>
            </a:r>
            <a:endParaRPr lang="zh-CN" sz="2000" b="0">
              <a:latin typeface="Times New Roman" panose="02020603050405020304" charset="0"/>
              <a:ea typeface="宋体" panose="02010600030101010101" pitchFamily="2" charset="-122"/>
            </a:endParaRPr>
          </a:p>
          <a:p>
            <a:pPr marL="742950" lvl="1" indent="-285750">
              <a:lnSpc>
                <a:spcPct val="60000"/>
              </a:lnSpc>
              <a:buFont typeface="Wingdings" panose="05000000000000000000" charset="0"/>
              <a:buChar char="Ø"/>
            </a:pPr>
            <a:endParaRPr lang="zh-CN" sz="2000" b="0">
              <a:latin typeface="Times New Roman" panose="02020603050405020304" charset="0"/>
              <a:ea typeface="宋体" panose="02010600030101010101" pitchFamily="2" charset="-122"/>
            </a:endParaRPr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zh-CN" sz="2000" b="0">
                <a:latin typeface="Times New Roman" panose="02020603050405020304" charset="0"/>
                <a:ea typeface="宋体" panose="02010600030101010101" pitchFamily="2" charset="-122"/>
              </a:rPr>
              <a:t>服务器投资方</a:t>
            </a:r>
            <a:endParaRPr lang="zh-CN" sz="2000" b="0">
              <a:latin typeface="Times New Roman" panose="02020603050405020304" charset="0"/>
              <a:ea typeface="宋体" panose="02010600030101010101" pitchFamily="2" charset="-122"/>
            </a:endParaRPr>
          </a:p>
          <a:p>
            <a:pPr marL="742950" lvl="1" indent="-285750">
              <a:lnSpc>
                <a:spcPct val="100000"/>
              </a:lnSpc>
              <a:buFont typeface="Wingdings" panose="05000000000000000000" charset="0"/>
              <a:buChar char="Ø"/>
            </a:pPr>
            <a:endParaRPr lang="zh-CN" sz="2000" b="0">
              <a:latin typeface="Times New Roman" panose="02020603050405020304" charset="0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sz="2000" b="0">
                <a:latin typeface="Times New Roman" panose="02020603050405020304" charset="0"/>
                <a:ea typeface="宋体" panose="02010600030101010101" pitchFamily="2" charset="-122"/>
              </a:rPr>
              <a:t>不同需求</a:t>
            </a:r>
            <a:endParaRPr lang="zh-CN" sz="2000" b="0">
              <a:latin typeface="Times New Roman" panose="02020603050405020304" charset="0"/>
              <a:ea typeface="宋体" panose="02010600030101010101" pitchFamily="2" charset="-122"/>
            </a:endParaRPr>
          </a:p>
          <a:p>
            <a:pPr marL="285750" indent="-285750">
              <a:lnSpc>
                <a:spcPct val="60000"/>
              </a:lnSpc>
              <a:buFont typeface="Arial" panose="020B0604020202020204" pitchFamily="34" charset="0"/>
              <a:buChar char="•"/>
            </a:pPr>
            <a:endParaRPr lang="zh-CN" sz="2000" b="0">
              <a:latin typeface="Times New Roman" panose="02020603050405020304" charset="0"/>
              <a:ea typeface="宋体" panose="02010600030101010101" pitchFamily="2" charset="-122"/>
            </a:endParaRPr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en-US" altLang="zh-CN" sz="2000" b="0">
                <a:latin typeface="Times New Roman" panose="02020603050405020304" charset="0"/>
                <a:ea typeface="宋体" panose="02010600030101010101" pitchFamily="2" charset="-122"/>
              </a:rPr>
              <a:t>CPU</a:t>
            </a:r>
            <a:r>
              <a:rPr lang="zh-CN" sz="2000" b="0">
                <a:latin typeface="Times New Roman" panose="02020603050405020304" charset="0"/>
                <a:ea typeface="宋体" panose="02010600030101010101" pitchFamily="2" charset="-122"/>
              </a:rPr>
              <a:t>型号</a:t>
            </a:r>
            <a:r>
              <a:rPr lang="zh-CN" sz="2000" b="0">
                <a:latin typeface="Times New Roman" panose="02020603050405020304" charset="0"/>
                <a:ea typeface="宋体" panose="02010600030101010101" pitchFamily="2" charset="-122"/>
              </a:rPr>
              <a:t>打分</a:t>
            </a:r>
            <a:endParaRPr lang="zh-CN" sz="2000" b="0">
              <a:latin typeface="Times New Roman" panose="02020603050405020304" charset="0"/>
              <a:ea typeface="宋体" panose="02010600030101010101" pitchFamily="2" charset="-122"/>
            </a:endParaRPr>
          </a:p>
          <a:p>
            <a:pPr marL="742950" lvl="1" indent="-285750">
              <a:lnSpc>
                <a:spcPct val="70000"/>
              </a:lnSpc>
              <a:buFont typeface="Wingdings" panose="05000000000000000000" charset="0"/>
              <a:buChar char="Ø"/>
            </a:pPr>
            <a:endParaRPr lang="zh-CN" sz="2000" b="0">
              <a:latin typeface="Times New Roman" panose="02020603050405020304" charset="0"/>
              <a:ea typeface="宋体" panose="02010600030101010101" pitchFamily="2" charset="-122"/>
            </a:endParaRPr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zh-CN" sz="2000" b="0">
                <a:latin typeface="Times New Roman" panose="02020603050405020304" charset="0"/>
                <a:ea typeface="宋体" panose="02010600030101010101" pitchFamily="2" charset="-122"/>
              </a:rPr>
              <a:t>服务器厂商</a:t>
            </a:r>
            <a:r>
              <a:rPr lang="zh-CN" sz="2000" b="0">
                <a:latin typeface="Times New Roman" panose="02020603050405020304" charset="0"/>
                <a:ea typeface="宋体" panose="02010600030101010101" pitchFamily="2" charset="-122"/>
              </a:rPr>
              <a:t>打分</a:t>
            </a:r>
            <a:endParaRPr lang="zh-CN" sz="2000" b="0">
              <a:latin typeface="Times New Roman" panose="02020603050405020304" charset="0"/>
              <a:ea typeface="宋体" panose="02010600030101010101" pitchFamily="2" charset="-122"/>
            </a:endParaRPr>
          </a:p>
          <a:p>
            <a:pPr marL="742950" lvl="1" indent="-285750">
              <a:lnSpc>
                <a:spcPct val="70000"/>
              </a:lnSpc>
              <a:buFont typeface="Wingdings" panose="05000000000000000000" charset="0"/>
              <a:buChar char="Ø"/>
            </a:pPr>
            <a:endParaRPr lang="zh-CN" sz="2000" b="0">
              <a:latin typeface="Times New Roman" panose="02020603050405020304" charset="0"/>
              <a:ea typeface="宋体" panose="02010600030101010101" pitchFamily="2" charset="-122"/>
            </a:endParaRPr>
          </a:p>
          <a:p>
            <a:pPr marL="742950" lvl="1" indent="-285750">
              <a:buFont typeface="Wingdings" panose="05000000000000000000" charset="0"/>
              <a:buChar char="Ø"/>
            </a:pPr>
            <a:r>
              <a:rPr lang="en-US" altLang="zh-CN" sz="2000" b="0">
                <a:latin typeface="Times New Roman" panose="02020603050405020304" charset="0"/>
                <a:ea typeface="宋体" panose="02010600030101010101" pitchFamily="2" charset="-122"/>
              </a:rPr>
              <a:t>CPU</a:t>
            </a:r>
            <a:r>
              <a:rPr lang="zh-CN" sz="2000" b="0">
                <a:latin typeface="Times New Roman" panose="02020603050405020304" charset="0"/>
                <a:ea typeface="宋体" panose="02010600030101010101" pitchFamily="2" charset="-122"/>
              </a:rPr>
              <a:t>硬件环境配置</a:t>
            </a:r>
            <a:endParaRPr lang="zh-CN" sz="2000" b="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49" descr="C:\Users\Administrator\Desktop\华东师范大学图片\微信图片_2020011111444913.jpg微信图片_202001111144491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/>
          <a:srcRect t="61706" b="3073"/>
          <a:stretch>
            <a:fillRect/>
          </a:stretch>
        </p:blipFill>
        <p:spPr>
          <a:xfrm>
            <a:off x="635" y="1123950"/>
            <a:ext cx="12191365" cy="2452370"/>
          </a:xfrm>
        </p:spPr>
      </p:pic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669925" y="1123949"/>
            <a:ext cx="2967355" cy="3498852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641844" y="2320651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/05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27384" y="3966296"/>
            <a:ext cx="7584213" cy="656792"/>
          </a:xfrm>
        </p:spPr>
        <p:txBody>
          <a:bodyPr>
            <a:noAutofit/>
          </a:bodyPr>
          <a:p>
            <a:pPr algn="l">
              <a:buClrTx/>
              <a:buSzTx/>
              <a:buFontTx/>
            </a:pPr>
            <a:r>
              <a:rPr lang="zh-CN" altLang="en-US" sz="4300" dirty="0">
                <a:sym typeface="+mn-ea"/>
              </a:rPr>
              <a:t>前端演示</a:t>
            </a:r>
            <a:endParaRPr lang="zh-CN" altLang="en-US" sz="4300" dirty="0"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49" descr="C:\Users\Administrator\Desktop\华东师范大学图片\微信图片_2020011111444913.jpg微信图片_202001111144491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/>
          <a:srcRect t="61706" b="3073"/>
          <a:stretch>
            <a:fillRect/>
          </a:stretch>
        </p:blipFill>
        <p:spPr>
          <a:xfrm>
            <a:off x="635" y="1123950"/>
            <a:ext cx="12191365" cy="2452370"/>
          </a:xfrm>
        </p:spPr>
      </p:pic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669925" y="1123949"/>
            <a:ext cx="2967355" cy="3498852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641844" y="2320651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/06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27384" y="3966296"/>
            <a:ext cx="7584213" cy="656792"/>
          </a:xfrm>
        </p:spPr>
        <p:txBody>
          <a:bodyPr>
            <a:noAutofit/>
          </a:bodyPr>
          <a:p>
            <a:pPr algn="l">
              <a:buClrTx/>
              <a:buSzTx/>
              <a:buFontTx/>
            </a:pPr>
            <a:r>
              <a:rPr lang="zh-CN" altLang="en-US" sz="4300" dirty="0">
                <a:sym typeface="+mn-ea"/>
              </a:rPr>
              <a:t>总结与</a:t>
            </a:r>
            <a:r>
              <a:rPr lang="zh-CN" altLang="en-US" sz="4300" dirty="0">
                <a:sym typeface="+mn-ea"/>
              </a:rPr>
              <a:t>展望</a:t>
            </a:r>
            <a:endParaRPr lang="zh-CN" altLang="en-US" sz="4300" dirty="0"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 </a:t>
            </a:r>
            <a:r>
              <a:rPr lang="zh-CN" altLang="en-US" dirty="0"/>
              <a:t>总结与</a:t>
            </a:r>
            <a:r>
              <a:rPr lang="zh-CN" altLang="en-US" dirty="0"/>
              <a:t>展望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 descr="timg"/>
          <p:cNvPicPr>
            <a:picLocks noChangeAspect="1"/>
          </p:cNvPicPr>
          <p:nvPr/>
        </p:nvPicPr>
        <p:blipFill>
          <a:blip r:embed="rId1"/>
          <a:srcRect l="4621" r="7432" b="11069"/>
          <a:stretch>
            <a:fillRect/>
          </a:stretch>
        </p:blipFill>
        <p:spPr>
          <a:xfrm>
            <a:off x="11170285" y="0"/>
            <a:ext cx="1021715" cy="1038860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759460" y="2152015"/>
            <a:ext cx="10157460" cy="29229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sz="2000" b="0">
                <a:latin typeface="Times New Roman" panose="02020603050405020304" charset="0"/>
                <a:ea typeface="宋体" panose="02010600030101010101" pitchFamily="2" charset="-122"/>
              </a:rPr>
              <a:t>前端具体数据展示部分仅能进行单字段的查询和</a:t>
            </a:r>
            <a:r>
              <a:rPr lang="zh-CN" sz="2000" b="0">
                <a:latin typeface="Times New Roman" panose="02020603050405020304" charset="0"/>
                <a:ea typeface="宋体" panose="02010600030101010101" pitchFamily="2" charset="-122"/>
              </a:rPr>
              <a:t>排序</a:t>
            </a:r>
            <a:endParaRPr lang="zh-CN" sz="2000" b="0">
              <a:latin typeface="Times New Roman" panose="02020603050405020304" charset="0"/>
              <a:ea typeface="宋体" panose="02010600030101010101" pitchFamily="2" charset="-12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zh-CN" sz="2000" b="0">
              <a:latin typeface="Times New Roman" panose="02020603050405020304" charset="0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sz="2000" b="0">
              <a:latin typeface="Times New Roman" panose="02020603050405020304" charset="0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sz="2000" b="0">
                <a:latin typeface="Times New Roman" panose="02020603050405020304" charset="0"/>
                <a:ea typeface="宋体" panose="02010600030101010101" pitchFamily="2" charset="-122"/>
              </a:rPr>
              <a:t>硬件配置影响程度目前</a:t>
            </a:r>
            <a:r>
              <a:rPr lang="zh-CN" sz="2000" b="0">
                <a:latin typeface="Times New Roman" panose="02020603050405020304" charset="0"/>
                <a:ea typeface="宋体" panose="02010600030101010101" pitchFamily="2" charset="-122"/>
              </a:rPr>
              <a:t>仅选用了多元线性回归算法</a:t>
            </a:r>
            <a:endParaRPr lang="zh-CN" sz="2000" b="0">
              <a:latin typeface="Times New Roman" panose="02020603050405020304" charset="0"/>
              <a:ea typeface="宋体" panose="02010600030101010101" pitchFamily="2" charset="-12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zh-CN" sz="2000" b="0">
              <a:latin typeface="Times New Roman" panose="02020603050405020304" charset="0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sz="2000" b="0">
              <a:latin typeface="Times New Roman" panose="02020603050405020304" charset="0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sz="2000" b="0">
                <a:latin typeface="Times New Roman" panose="02020603050405020304" charset="0"/>
                <a:ea typeface="宋体" panose="02010600030101010101" pitchFamily="2" charset="-122"/>
              </a:rPr>
              <a:t>根据</a:t>
            </a:r>
            <a:r>
              <a:rPr lang="en-US" altLang="zh-CN" sz="2000" b="0">
                <a:latin typeface="Times New Roman" panose="02020603050405020304" charset="0"/>
                <a:ea typeface="宋体" panose="02010600030101010101" pitchFamily="2" charset="-122"/>
              </a:rPr>
              <a:t>CPU</a:t>
            </a:r>
            <a:r>
              <a:rPr lang="zh-CN" altLang="en-US" sz="2000" b="0">
                <a:latin typeface="Times New Roman" panose="02020603050405020304" charset="0"/>
                <a:ea typeface="宋体" panose="02010600030101010101" pitchFamily="2" charset="-122"/>
              </a:rPr>
              <a:t>型号提供一套较优的硬件环境配置</a:t>
            </a:r>
            <a:endParaRPr lang="zh-CN" sz="2000" b="0">
              <a:latin typeface="Times New Roman" panose="02020603050405020304" charset="0"/>
              <a:ea typeface="宋体" panose="02010600030101010101" pitchFamily="2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sz="2000" b="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BC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Administrator\Desktop\华东师范大学图片\微信图片_2020011111444923.jpg微信图片_2020011111444923"/>
          <p:cNvPicPr>
            <a:picLocks noChangeAspect="1"/>
          </p:cNvPicPr>
          <p:nvPr/>
        </p:nvPicPr>
        <p:blipFill rotWithShape="1">
          <a:blip r:embed="rId1"/>
          <a:srcRect t="11291" b="16807"/>
          <a:stretch>
            <a:fillRect/>
          </a:stretch>
        </p:blipFill>
        <p:spPr>
          <a:xfrm>
            <a:off x="0" y="0"/>
            <a:ext cx="12202160" cy="438721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02854" y="4690264"/>
            <a:ext cx="4978399" cy="1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421482" y="4690264"/>
            <a:ext cx="4978399" cy="1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五角星 4"/>
          <p:cNvSpPr/>
          <p:nvPr/>
        </p:nvSpPr>
        <p:spPr>
          <a:xfrm>
            <a:off x="5869939" y="4508835"/>
            <a:ext cx="362857" cy="36285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840480" y="2580101"/>
            <a:ext cx="73837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 smtClean="0">
                <a:solidFill>
                  <a:schemeClr val="bg1"/>
                </a:solidFill>
                <a:latin typeface="MS Reference Sans Serif" panose="020B0604030504040204" pitchFamily="34" charset="0"/>
              </a:rPr>
              <a:t>THANKS</a:t>
            </a:r>
            <a:endParaRPr lang="zh-CN" altLang="en-US" sz="8000" dirty="0">
              <a:solidFill>
                <a:schemeClr val="bg1"/>
              </a:solidFill>
              <a:latin typeface="MS Reference Sans Serif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26749" y="3909146"/>
            <a:ext cx="7584213" cy="656792"/>
          </a:xfrm>
        </p:spPr>
        <p:txBody>
          <a:bodyPr>
            <a:normAutofit fontScale="90000"/>
          </a:bodyPr>
          <a:lstStyle/>
          <a:p>
            <a:pPr algn="l">
              <a:buClrTx/>
              <a:buSzTx/>
              <a:buFontTx/>
            </a:pPr>
            <a:r>
              <a:rPr lang="zh-CN" altLang="en-US" sz="4800" dirty="0">
                <a:sym typeface="+mn-ea"/>
              </a:rPr>
              <a:t>需求</a:t>
            </a:r>
            <a:r>
              <a:rPr lang="en-US" altLang="zh-CN" sz="4800" dirty="0">
                <a:sym typeface="+mn-ea"/>
              </a:rPr>
              <a:t>&amp;</a:t>
            </a:r>
            <a:r>
              <a:rPr lang="zh-CN" altLang="en-US" sz="4800" dirty="0">
                <a:sym typeface="+mn-ea"/>
              </a:rPr>
              <a:t>功能</a:t>
            </a:r>
            <a:r>
              <a:rPr lang="en-US" altLang="zh-CN" sz="3200" dirty="0">
                <a:sym typeface="+mn-ea"/>
              </a:rPr>
              <a:t> </a:t>
            </a:r>
            <a:endParaRPr lang="en-US" altLang="zh-CN" sz="3200" dirty="0"/>
          </a:p>
        </p:txBody>
      </p:sp>
      <p:pic>
        <p:nvPicPr>
          <p:cNvPr id="8" name="图片占位符 49" descr="C:\Users\Administrator\Desktop\华东师范大学图片\微信图片_2020011111444913.jpg微信图片_202001111144491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/>
          <a:srcRect t="61706" b="3073"/>
          <a:stretch>
            <a:fillRect/>
          </a:stretch>
        </p:blipFill>
        <p:spPr>
          <a:xfrm>
            <a:off x="635" y="1123950"/>
            <a:ext cx="12191365" cy="2452370"/>
          </a:xfrm>
        </p:spPr>
      </p:pic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669925" y="1123949"/>
            <a:ext cx="2967355" cy="3498852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641844" y="2320651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背景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216899" y="609441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42" name="图片 41" descr="timg"/>
          <p:cNvPicPr>
            <a:picLocks noChangeAspect="1"/>
          </p:cNvPicPr>
          <p:nvPr/>
        </p:nvPicPr>
        <p:blipFill>
          <a:blip r:embed="rId1"/>
          <a:srcRect l="4621" r="7432" b="11069"/>
          <a:stretch>
            <a:fillRect/>
          </a:stretch>
        </p:blipFill>
        <p:spPr>
          <a:xfrm>
            <a:off x="11170285" y="0"/>
            <a:ext cx="1021715" cy="103886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085215" y="1535430"/>
            <a:ext cx="2593733" cy="592455"/>
            <a:chOff x="2659" y="3661"/>
            <a:chExt cx="4215" cy="1062"/>
          </a:xfrm>
        </p:grpSpPr>
        <p:sp>
          <p:nvSpPr>
            <p:cNvPr id="3" name="矩形 2"/>
            <p:cNvSpPr/>
            <p:nvPr/>
          </p:nvSpPr>
          <p:spPr>
            <a:xfrm>
              <a:off x="2659" y="3661"/>
              <a:ext cx="3864" cy="106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110" y="3871"/>
              <a:ext cx="3764" cy="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众多的</a:t>
              </a:r>
              <a:r>
                <a:rPr lang="en-US" altLang="zh-CN"/>
                <a:t>CPU</a:t>
              </a:r>
              <a:r>
                <a:rPr lang="zh-CN" altLang="en-US"/>
                <a:t>型号</a:t>
              </a:r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085215" y="2412365"/>
            <a:ext cx="2518471" cy="620395"/>
            <a:chOff x="2659" y="3661"/>
            <a:chExt cx="4055" cy="1062"/>
          </a:xfrm>
        </p:grpSpPr>
        <p:sp>
          <p:nvSpPr>
            <p:cNvPr id="8" name="矩形 7"/>
            <p:cNvSpPr/>
            <p:nvPr>
              <p:custDataLst>
                <p:tags r:id="rId2"/>
              </p:custDataLst>
            </p:nvPr>
          </p:nvSpPr>
          <p:spPr>
            <a:xfrm>
              <a:off x="2659" y="3661"/>
              <a:ext cx="3864" cy="106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>
              <p:custDataLst>
                <p:tags r:id="rId3"/>
              </p:custDataLst>
            </p:nvPr>
          </p:nvSpPr>
          <p:spPr>
            <a:xfrm>
              <a:off x="2950" y="3891"/>
              <a:ext cx="3764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不同的服务器</a:t>
              </a:r>
              <a:r>
                <a:rPr lang="zh-CN" altLang="en-US"/>
                <a:t>厂商</a:t>
              </a:r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087755" y="3297555"/>
            <a:ext cx="2466340" cy="617220"/>
            <a:chOff x="2659" y="3661"/>
            <a:chExt cx="3884" cy="972"/>
          </a:xfrm>
        </p:grpSpPr>
        <p:sp>
          <p:nvSpPr>
            <p:cNvPr id="11" name="矩形 10"/>
            <p:cNvSpPr/>
            <p:nvPr>
              <p:custDataLst>
                <p:tags r:id="rId4"/>
              </p:custDataLst>
            </p:nvPr>
          </p:nvSpPr>
          <p:spPr>
            <a:xfrm>
              <a:off x="2659" y="3661"/>
              <a:ext cx="3775" cy="9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>
              <p:custDataLst>
                <p:tags r:id="rId5"/>
              </p:custDataLst>
            </p:nvPr>
          </p:nvSpPr>
          <p:spPr>
            <a:xfrm>
              <a:off x="2779" y="3861"/>
              <a:ext cx="376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不同的</a:t>
              </a:r>
              <a:r>
                <a:rPr lang="en-US" altLang="zh-CN"/>
                <a:t>CPU</a:t>
              </a:r>
              <a:r>
                <a:rPr lang="zh-CN" altLang="en-US"/>
                <a:t>应用</a:t>
              </a:r>
              <a:r>
                <a:rPr lang="zh-CN" altLang="en-US"/>
                <a:t>场景</a:t>
              </a:r>
              <a:endParaRPr lang="zh-CN" altLang="en-US"/>
            </a:p>
          </p:txBody>
        </p:sp>
      </p:grpSp>
      <p:cxnSp>
        <p:nvCxnSpPr>
          <p:cNvPr id="15" name="直接连接符 14"/>
          <p:cNvCxnSpPr/>
          <p:nvPr/>
        </p:nvCxnSpPr>
        <p:spPr>
          <a:xfrm flipV="1">
            <a:off x="3494405" y="2729230"/>
            <a:ext cx="2543175" cy="6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7435215" y="1509395"/>
            <a:ext cx="2625725" cy="674370"/>
            <a:chOff x="2659" y="3661"/>
            <a:chExt cx="4135" cy="1062"/>
          </a:xfrm>
        </p:grpSpPr>
        <p:sp>
          <p:nvSpPr>
            <p:cNvPr id="18" name="矩形 17"/>
            <p:cNvSpPr/>
            <p:nvPr>
              <p:custDataLst>
                <p:tags r:id="rId6"/>
              </p:custDataLst>
            </p:nvPr>
          </p:nvSpPr>
          <p:spPr>
            <a:xfrm>
              <a:off x="2659" y="3661"/>
              <a:ext cx="3864" cy="106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>
              <p:custDataLst>
                <p:tags r:id="rId7"/>
              </p:custDataLst>
            </p:nvPr>
          </p:nvSpPr>
          <p:spPr>
            <a:xfrm>
              <a:off x="3030" y="3911"/>
              <a:ext cx="376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用户</a:t>
              </a:r>
              <a:r>
                <a:rPr lang="zh-CN" altLang="en-US"/>
                <a:t>如何挑选</a:t>
              </a:r>
              <a:r>
                <a:rPr lang="en-US" altLang="zh-CN"/>
                <a:t>CPU</a:t>
              </a:r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95680" y="5178425"/>
            <a:ext cx="3427095" cy="668655"/>
            <a:chOff x="2659" y="3661"/>
            <a:chExt cx="5397" cy="1053"/>
          </a:xfrm>
        </p:grpSpPr>
        <p:sp>
          <p:nvSpPr>
            <p:cNvPr id="21" name="矩形 20"/>
            <p:cNvSpPr/>
            <p:nvPr>
              <p:custDataLst>
                <p:tags r:id="rId8"/>
              </p:custDataLst>
            </p:nvPr>
          </p:nvSpPr>
          <p:spPr>
            <a:xfrm>
              <a:off x="2659" y="3661"/>
              <a:ext cx="5367" cy="105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>
              <p:custDataLst>
                <p:tags r:id="rId9"/>
              </p:custDataLst>
            </p:nvPr>
          </p:nvSpPr>
          <p:spPr>
            <a:xfrm>
              <a:off x="2840" y="3892"/>
              <a:ext cx="521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/>
                <a:t>CPU</a:t>
              </a:r>
              <a:r>
                <a:rPr lang="zh-CN" altLang="en-US"/>
                <a:t>性能受多个硬件因素</a:t>
              </a:r>
              <a:r>
                <a:rPr lang="zh-CN" altLang="en-US"/>
                <a:t>影响</a:t>
              </a:r>
              <a:endParaRPr lang="zh-CN" altLang="en-US"/>
            </a:p>
          </p:txBody>
        </p:sp>
      </p:grpSp>
      <p:cxnSp>
        <p:nvCxnSpPr>
          <p:cNvPr id="23" name="肘形连接符 22"/>
          <p:cNvCxnSpPr/>
          <p:nvPr/>
        </p:nvCxnSpPr>
        <p:spPr>
          <a:xfrm flipV="1">
            <a:off x="4422775" y="4973320"/>
            <a:ext cx="2548890" cy="535940"/>
          </a:xfrm>
          <a:prstGeom prst="bentConnector3">
            <a:avLst>
              <a:gd name="adj1" fmla="val 40308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/>
          <p:nvPr/>
        </p:nvCxnSpPr>
        <p:spPr>
          <a:xfrm>
            <a:off x="4422775" y="5509260"/>
            <a:ext cx="2536190" cy="448945"/>
          </a:xfrm>
          <a:prstGeom prst="bentConnector3">
            <a:avLst>
              <a:gd name="adj1" fmla="val 4046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/>
          <p:cNvGrpSpPr/>
          <p:nvPr/>
        </p:nvGrpSpPr>
        <p:grpSpPr>
          <a:xfrm>
            <a:off x="6958965" y="4593590"/>
            <a:ext cx="3764280" cy="674370"/>
            <a:chOff x="2659" y="3661"/>
            <a:chExt cx="5928" cy="1062"/>
          </a:xfrm>
        </p:grpSpPr>
        <p:sp>
          <p:nvSpPr>
            <p:cNvPr id="26" name="矩形 25"/>
            <p:cNvSpPr/>
            <p:nvPr>
              <p:custDataLst>
                <p:tags r:id="rId10"/>
              </p:custDataLst>
            </p:nvPr>
          </p:nvSpPr>
          <p:spPr>
            <a:xfrm>
              <a:off x="2659" y="3661"/>
              <a:ext cx="5928" cy="106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>
              <p:custDataLst>
                <p:tags r:id="rId11"/>
              </p:custDataLst>
            </p:nvPr>
          </p:nvSpPr>
          <p:spPr>
            <a:xfrm>
              <a:off x="2987" y="3904"/>
              <a:ext cx="540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用户配置硬件环境用于</a:t>
              </a:r>
              <a:r>
                <a:rPr lang="zh-CN" altLang="en-US"/>
                <a:t>日常使用</a:t>
              </a:r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978015" y="5626735"/>
            <a:ext cx="4847590" cy="674370"/>
            <a:chOff x="2659" y="3661"/>
            <a:chExt cx="7634" cy="1062"/>
          </a:xfrm>
        </p:grpSpPr>
        <p:sp>
          <p:nvSpPr>
            <p:cNvPr id="29" name="矩形 28"/>
            <p:cNvSpPr/>
            <p:nvPr>
              <p:custDataLst>
                <p:tags r:id="rId12"/>
              </p:custDataLst>
            </p:nvPr>
          </p:nvSpPr>
          <p:spPr>
            <a:xfrm>
              <a:off x="2659" y="3661"/>
              <a:ext cx="7570" cy="106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>
              <p:custDataLst>
                <p:tags r:id="rId13"/>
              </p:custDataLst>
            </p:nvPr>
          </p:nvSpPr>
          <p:spPr>
            <a:xfrm>
              <a:off x="2987" y="3904"/>
              <a:ext cx="730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服务器厂商配置硬件环境用于提高测试</a:t>
              </a:r>
              <a:r>
                <a:rPr lang="zh-CN" altLang="en-US"/>
                <a:t>打分</a:t>
              </a:r>
              <a:endParaRPr lang="zh-CN" altLang="en-US"/>
            </a:p>
          </p:txBody>
        </p:sp>
      </p:grpSp>
      <p:cxnSp>
        <p:nvCxnSpPr>
          <p:cNvPr id="33" name="直接连接符 32"/>
          <p:cNvCxnSpPr/>
          <p:nvPr>
            <p:custDataLst>
              <p:tags r:id="rId14"/>
            </p:custDataLst>
          </p:nvPr>
        </p:nvCxnSpPr>
        <p:spPr>
          <a:xfrm flipV="1">
            <a:off x="3494405" y="3593465"/>
            <a:ext cx="1297305" cy="15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>
            <p:custDataLst>
              <p:tags r:id="rId15"/>
            </p:custDataLst>
          </p:nvPr>
        </p:nvCxnSpPr>
        <p:spPr>
          <a:xfrm flipV="1">
            <a:off x="3462655" y="1839595"/>
            <a:ext cx="1322705" cy="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4784725" y="1839595"/>
            <a:ext cx="6350" cy="17602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>
            <p:custDataLst>
              <p:tags r:id="rId16"/>
            </p:custDataLst>
          </p:nvPr>
        </p:nvCxnSpPr>
        <p:spPr>
          <a:xfrm>
            <a:off x="6030595" y="1839595"/>
            <a:ext cx="6350" cy="17602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6031230" y="1845945"/>
            <a:ext cx="1403985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>
            <p:custDataLst>
              <p:tags r:id="rId17"/>
            </p:custDataLst>
          </p:nvPr>
        </p:nvCxnSpPr>
        <p:spPr>
          <a:xfrm>
            <a:off x="6043930" y="3593465"/>
            <a:ext cx="1403985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7435215" y="3272155"/>
            <a:ext cx="3343275" cy="674370"/>
            <a:chOff x="2659" y="3661"/>
            <a:chExt cx="5265" cy="1062"/>
          </a:xfrm>
        </p:grpSpPr>
        <p:sp>
          <p:nvSpPr>
            <p:cNvPr id="44" name="矩形 43"/>
            <p:cNvSpPr/>
            <p:nvPr>
              <p:custDataLst>
                <p:tags r:id="rId18"/>
              </p:custDataLst>
            </p:nvPr>
          </p:nvSpPr>
          <p:spPr>
            <a:xfrm>
              <a:off x="2659" y="3661"/>
              <a:ext cx="5265" cy="106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文本框 44"/>
            <p:cNvSpPr txBox="1"/>
            <p:nvPr>
              <p:custDataLst>
                <p:tags r:id="rId19"/>
              </p:custDataLst>
            </p:nvPr>
          </p:nvSpPr>
          <p:spPr>
            <a:xfrm>
              <a:off x="3000" y="3901"/>
              <a:ext cx="484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投资方如何挑选服务器</a:t>
              </a:r>
              <a:r>
                <a:rPr lang="zh-CN" altLang="en-US"/>
                <a:t>厂商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标题 10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需求</a:t>
            </a:r>
            <a:r>
              <a:rPr lang="en-US" altLang="zh-CN" dirty="0"/>
              <a:t>&amp;</a:t>
            </a:r>
            <a:r>
              <a:rPr lang="zh-CN" altLang="en-US" dirty="0"/>
              <a:t>功能</a:t>
            </a:r>
            <a:endParaRPr lang="zh-CN" altLang="en-US" dirty="0"/>
          </a:p>
        </p:txBody>
      </p:sp>
      <p:pic>
        <p:nvPicPr>
          <p:cNvPr id="105" name="图片 104" descr="timg"/>
          <p:cNvPicPr>
            <a:picLocks noChangeAspect="1"/>
          </p:cNvPicPr>
          <p:nvPr/>
        </p:nvPicPr>
        <p:blipFill>
          <a:blip r:embed="rId1"/>
          <a:srcRect l="4621" r="7432" b="11069"/>
          <a:stretch>
            <a:fillRect/>
          </a:stretch>
        </p:blipFill>
        <p:spPr>
          <a:xfrm>
            <a:off x="11170285" y="0"/>
            <a:ext cx="1021715" cy="1038860"/>
          </a:xfrm>
          <a:prstGeom prst="rect">
            <a:avLst/>
          </a:prstGeom>
        </p:spPr>
      </p:pic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744220" y="1497965"/>
          <a:ext cx="10704195" cy="493903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27530"/>
                <a:gridCol w="3424555"/>
                <a:gridCol w="5452110"/>
              </a:tblGrid>
              <a:tr h="5207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群体</a:t>
                      </a: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需求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功能</a:t>
                      </a:r>
                      <a:endParaRPr lang="zh-CN" altLang="en-US"/>
                    </a:p>
                  </a:txBody>
                  <a:tcPr/>
                </a:tc>
              </a:tr>
              <a:tr h="735330">
                <a:tc rowSpan="2">
                  <a:txBody>
                    <a:bodyPr/>
                    <a:p>
                      <a:pPr algn="ctr">
                        <a:lnSpc>
                          <a:spcPct val="370000"/>
                        </a:lnSpc>
                        <a:buNone/>
                      </a:pPr>
                      <a:r>
                        <a:rPr lang="zh-CN" altLang="en-US"/>
                        <a:t>购买</a:t>
                      </a:r>
                      <a:r>
                        <a:rPr lang="en-US" altLang="zh-CN"/>
                        <a:t>CPU</a:t>
                      </a:r>
                      <a:r>
                        <a:rPr lang="zh-CN" altLang="en-US"/>
                        <a:t>的</a:t>
                      </a:r>
                      <a:r>
                        <a:rPr lang="zh-CN" altLang="en-US"/>
                        <a:t>用户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zh-CN" altLang="en-US"/>
                        <a:t>如何选择</a:t>
                      </a:r>
                      <a:r>
                        <a:rPr lang="en-US" altLang="zh-CN"/>
                        <a:t>CPU</a:t>
                      </a:r>
                      <a:r>
                        <a:rPr lang="zh-CN" altLang="en-US"/>
                        <a:t>型号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/>
                        <a:t>展示</a:t>
                      </a:r>
                      <a:r>
                        <a:rPr lang="zh-CN" altLang="en-US" b="1"/>
                        <a:t>不同型号的</a:t>
                      </a:r>
                      <a:r>
                        <a:rPr lang="en-US" altLang="zh-CN" b="1"/>
                        <a:t>CPU</a:t>
                      </a:r>
                      <a:r>
                        <a:rPr lang="zh-CN" altLang="en-US"/>
                        <a:t>在不同性能场景下的</a:t>
                      </a:r>
                      <a:r>
                        <a:rPr lang="zh-CN" altLang="en-US" b="1"/>
                        <a:t>分数</a:t>
                      </a:r>
                      <a:r>
                        <a:rPr lang="zh-CN" altLang="en-US"/>
                        <a:t>以及综合打分</a:t>
                      </a:r>
                      <a:endParaRPr lang="zh-CN" altLang="en-US"/>
                    </a:p>
                  </a:txBody>
                  <a:tcPr/>
                </a:tc>
              </a:tr>
              <a:tr h="990600">
                <a:tc vMerge="1"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230000"/>
                        </a:lnSpc>
                        <a:buNone/>
                      </a:pPr>
                      <a:r>
                        <a:rPr lang="zh-CN" altLang="en-US"/>
                        <a:t>如何配置较优硬件</a:t>
                      </a:r>
                      <a:r>
                        <a:rPr lang="zh-CN" altLang="en-US"/>
                        <a:t>环境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/>
                        <a:t>展示</a:t>
                      </a:r>
                      <a:r>
                        <a:rPr lang="en-US" altLang="zh-CN"/>
                        <a:t>CPU</a:t>
                      </a:r>
                      <a:r>
                        <a:rPr lang="zh-CN" altLang="en-US"/>
                        <a:t>型号、</a:t>
                      </a:r>
                      <a:r>
                        <a:rPr lang="en-US" altLang="zh-CN"/>
                        <a:t>CPU</a:t>
                      </a:r>
                      <a:r>
                        <a:rPr lang="zh-CN" altLang="en-US"/>
                        <a:t>频率、缓存大小、内存大小等硬件配置对</a:t>
                      </a:r>
                      <a:r>
                        <a:rPr lang="en-US" altLang="zh-CN"/>
                        <a:t>CPU</a:t>
                      </a:r>
                      <a:r>
                        <a:rPr lang="zh-CN" altLang="en-US"/>
                        <a:t>不同性能场景下的</a:t>
                      </a:r>
                      <a:r>
                        <a:rPr lang="zh-CN" altLang="en-US" b="1"/>
                        <a:t>影响程度</a:t>
                      </a:r>
                      <a:endParaRPr lang="zh-CN" altLang="en-US" b="1"/>
                    </a:p>
                  </a:txBody>
                  <a:tcPr/>
                </a:tc>
              </a:tr>
              <a:tr h="838200">
                <a:tc rowSpan="2">
                  <a:txBody>
                    <a:bodyPr/>
                    <a:p>
                      <a:pPr algn="ctr">
                        <a:lnSpc>
                          <a:spcPct val="400000"/>
                        </a:lnSpc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服务器生产厂商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9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/>
                        <a:t>了解市场动态和自身市场竞争力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展示每个</a:t>
                      </a:r>
                      <a:r>
                        <a:rPr lang="zh-CN" altLang="en-US" sz="1800" b="1">
                          <a:sym typeface="+mn-ea"/>
                        </a:rPr>
                        <a:t>服务器生产厂商</a:t>
                      </a:r>
                      <a:r>
                        <a:rPr lang="zh-CN" altLang="en-US" sz="1800">
                          <a:sym typeface="+mn-ea"/>
                        </a:rPr>
                        <a:t>所使用的</a:t>
                      </a:r>
                      <a:r>
                        <a:rPr lang="en-US" altLang="zh-CN" sz="1800">
                          <a:sym typeface="+mn-ea"/>
                        </a:rPr>
                        <a:t>CPU</a:t>
                      </a:r>
                      <a:r>
                        <a:rPr lang="zh-CN" altLang="en-US" sz="1800">
                          <a:sym typeface="+mn-ea"/>
                        </a:rPr>
                        <a:t>型号以及其</a:t>
                      </a:r>
                      <a:r>
                        <a:rPr lang="zh-CN" altLang="en-US" sz="1800" b="1">
                          <a:sym typeface="+mn-ea"/>
                        </a:rPr>
                        <a:t>综合打分</a:t>
                      </a:r>
                      <a:endParaRPr lang="zh-CN" altLang="en-US" sz="1800" b="1">
                        <a:sym typeface="+mn-ea"/>
                      </a:endParaRPr>
                    </a:p>
                  </a:txBody>
                  <a:tcPr/>
                </a:tc>
              </a:tr>
              <a:tr h="1054100">
                <a:tc vMerge="1"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23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如何</a:t>
                      </a:r>
                      <a:r>
                        <a:rPr lang="zh-CN" altLang="en-US" sz="1800">
                          <a:sym typeface="+mn-ea"/>
                        </a:rPr>
                        <a:t>配置较优硬件环境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展示</a:t>
                      </a:r>
                      <a:r>
                        <a:rPr lang="en-US" altLang="zh-CN" sz="1800">
                          <a:sym typeface="+mn-ea"/>
                        </a:rPr>
                        <a:t>CPU</a:t>
                      </a:r>
                      <a:r>
                        <a:rPr lang="zh-CN" altLang="en-US" sz="1800">
                          <a:sym typeface="+mn-ea"/>
                        </a:rPr>
                        <a:t>型号、</a:t>
                      </a:r>
                      <a:r>
                        <a:rPr lang="en-US" altLang="zh-CN" sz="1800">
                          <a:sym typeface="+mn-ea"/>
                        </a:rPr>
                        <a:t>CPU</a:t>
                      </a:r>
                      <a:r>
                        <a:rPr lang="zh-CN" altLang="en-US" sz="1800">
                          <a:sym typeface="+mn-ea"/>
                        </a:rPr>
                        <a:t>频率、缓存大小、内存大小等硬件配置对</a:t>
                      </a:r>
                      <a:r>
                        <a:rPr lang="en-US" altLang="zh-CN" sz="1800">
                          <a:sym typeface="+mn-ea"/>
                        </a:rPr>
                        <a:t>CPU</a:t>
                      </a:r>
                      <a:r>
                        <a:rPr lang="zh-CN" altLang="en-US" sz="1800">
                          <a:sym typeface="+mn-ea"/>
                        </a:rPr>
                        <a:t>不同性能场景下的</a:t>
                      </a:r>
                      <a:r>
                        <a:rPr lang="zh-CN" altLang="en-US" sz="1800" b="1">
                          <a:sym typeface="+mn-ea"/>
                        </a:rPr>
                        <a:t>影响程度</a:t>
                      </a:r>
                      <a:endParaRPr lang="zh-CN" altLang="en-US" b="1"/>
                    </a:p>
                  </a:txBody>
                  <a:tcPr/>
                </a:tc>
              </a:tr>
              <a:tr h="786130">
                <a:tc>
                  <a:txBody>
                    <a:bodyPr/>
                    <a:p>
                      <a:pPr algn="ctr">
                        <a:lnSpc>
                          <a:spcPct val="180000"/>
                        </a:lnSpc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服务器投资方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90000"/>
                        </a:lnSpc>
                        <a:buNone/>
                      </a:pPr>
                      <a:r>
                        <a:rPr lang="zh-CN" altLang="en-US"/>
                        <a:t>如何选择服务器生产</a:t>
                      </a:r>
                      <a:r>
                        <a:rPr lang="zh-CN" altLang="en-US"/>
                        <a:t>厂商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/>
                        <a:t>展示每个</a:t>
                      </a:r>
                      <a:r>
                        <a:rPr lang="zh-CN" altLang="en-US" b="1"/>
                        <a:t>服务器生产厂商</a:t>
                      </a:r>
                      <a:r>
                        <a:rPr lang="zh-CN" altLang="en-US"/>
                        <a:t>所使用的</a:t>
                      </a:r>
                      <a:r>
                        <a:rPr lang="en-US" altLang="zh-CN"/>
                        <a:t>CPU</a:t>
                      </a:r>
                      <a:r>
                        <a:rPr lang="zh-CN" altLang="en-US"/>
                        <a:t>型号以及其</a:t>
                      </a:r>
                      <a:r>
                        <a:rPr lang="zh-CN" altLang="en-US" b="1"/>
                        <a:t>综合打分</a:t>
                      </a:r>
                      <a:endParaRPr lang="zh-CN" altLang="en-US" b="1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49" descr="C:\Users\Administrator\Desktop\华东师范大学图片\微信图片_2020011111444913.jpg微信图片_202001111144491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/>
          <a:srcRect t="61706" b="3073"/>
          <a:stretch>
            <a:fillRect/>
          </a:stretch>
        </p:blipFill>
        <p:spPr>
          <a:xfrm>
            <a:off x="635" y="1123950"/>
            <a:ext cx="12191365" cy="2452370"/>
          </a:xfrm>
        </p:spPr>
      </p:pic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669925" y="1123949"/>
            <a:ext cx="2967355" cy="3498852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641844" y="2320651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3927384" y="3966296"/>
            <a:ext cx="7584213" cy="656792"/>
          </a:xfrm>
        </p:spPr>
        <p:txBody>
          <a:bodyPr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4300" dirty="0"/>
              <a:t>整体思路</a:t>
            </a:r>
            <a:endParaRPr lang="zh-CN" altLang="en-US" sz="4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</a:t>
            </a:r>
            <a:r>
              <a:rPr lang="zh-CN" altLang="en-US" dirty="0"/>
              <a:t>整体</a:t>
            </a:r>
            <a:r>
              <a:rPr lang="zh-CN" altLang="en-US" dirty="0"/>
              <a:t>思路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 descr="timg"/>
          <p:cNvPicPr>
            <a:picLocks noChangeAspect="1"/>
          </p:cNvPicPr>
          <p:nvPr/>
        </p:nvPicPr>
        <p:blipFill>
          <a:blip r:embed="rId1"/>
          <a:srcRect l="4621" r="7432" b="11069"/>
          <a:stretch>
            <a:fillRect/>
          </a:stretch>
        </p:blipFill>
        <p:spPr>
          <a:xfrm>
            <a:off x="11170285" y="0"/>
            <a:ext cx="1021715" cy="103886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883410" y="5423322"/>
            <a:ext cx="2797416" cy="712954"/>
            <a:chOff x="2659" y="3672"/>
            <a:chExt cx="4546" cy="1278"/>
          </a:xfrm>
        </p:grpSpPr>
        <p:sp>
          <p:nvSpPr>
            <p:cNvPr id="10" name="矩形 9"/>
            <p:cNvSpPr/>
            <p:nvPr>
              <p:custDataLst>
                <p:tags r:id="rId2"/>
              </p:custDataLst>
            </p:nvPr>
          </p:nvSpPr>
          <p:spPr>
            <a:xfrm>
              <a:off x="2659" y="3672"/>
              <a:ext cx="4546" cy="127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>
              <p:custDataLst>
                <p:tags r:id="rId3"/>
              </p:custDataLst>
            </p:nvPr>
          </p:nvSpPr>
          <p:spPr>
            <a:xfrm>
              <a:off x="3307" y="3904"/>
              <a:ext cx="3764" cy="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2400"/>
                <a:t>SPEC</a:t>
              </a:r>
              <a:r>
                <a:rPr lang="zh-CN" altLang="en-US" sz="2400"/>
                <a:t>数据源</a:t>
              </a:r>
              <a:endParaRPr lang="zh-CN" altLang="en-US" sz="2400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885315" y="4193327"/>
            <a:ext cx="3128478" cy="712954"/>
            <a:chOff x="2659" y="3672"/>
            <a:chExt cx="5084" cy="1278"/>
          </a:xfrm>
        </p:grpSpPr>
        <p:sp>
          <p:nvSpPr>
            <p:cNvPr id="27" name="矩形 26"/>
            <p:cNvSpPr/>
            <p:nvPr>
              <p:custDataLst>
                <p:tags r:id="rId4"/>
              </p:custDataLst>
            </p:nvPr>
          </p:nvSpPr>
          <p:spPr>
            <a:xfrm>
              <a:off x="2659" y="3672"/>
              <a:ext cx="4546" cy="127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>
              <p:custDataLst>
                <p:tags r:id="rId5"/>
              </p:custDataLst>
            </p:nvPr>
          </p:nvSpPr>
          <p:spPr>
            <a:xfrm>
              <a:off x="3009" y="3904"/>
              <a:ext cx="4734" cy="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/>
                <a:t>贴源数据层</a:t>
              </a:r>
              <a:r>
                <a:rPr lang="en-US" altLang="zh-CN" sz="2400"/>
                <a:t>ODS</a:t>
              </a:r>
              <a:endParaRPr lang="en-US" altLang="zh-CN" sz="2400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883410" y="2969047"/>
            <a:ext cx="3197399" cy="712954"/>
            <a:chOff x="2659" y="3672"/>
            <a:chExt cx="5196" cy="1278"/>
          </a:xfrm>
        </p:grpSpPr>
        <p:sp>
          <p:nvSpPr>
            <p:cNvPr id="30" name="矩形 29"/>
            <p:cNvSpPr/>
            <p:nvPr>
              <p:custDataLst>
                <p:tags r:id="rId6"/>
              </p:custDataLst>
            </p:nvPr>
          </p:nvSpPr>
          <p:spPr>
            <a:xfrm>
              <a:off x="2659" y="3672"/>
              <a:ext cx="4546" cy="127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>
              <p:custDataLst>
                <p:tags r:id="rId7"/>
              </p:custDataLst>
            </p:nvPr>
          </p:nvSpPr>
          <p:spPr>
            <a:xfrm>
              <a:off x="3121" y="3904"/>
              <a:ext cx="4734" cy="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/>
                <a:t>统一数仓层</a:t>
              </a:r>
              <a:r>
                <a:rPr lang="en-US" altLang="zh-CN" sz="2400"/>
                <a:t>DW</a:t>
              </a:r>
              <a:endParaRPr lang="en-US" altLang="zh-CN" sz="2400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883410" y="1676822"/>
            <a:ext cx="3142016" cy="712954"/>
            <a:chOff x="2659" y="3672"/>
            <a:chExt cx="5106" cy="1278"/>
          </a:xfrm>
        </p:grpSpPr>
        <p:sp>
          <p:nvSpPr>
            <p:cNvPr id="33" name="矩形 32"/>
            <p:cNvSpPr/>
            <p:nvPr>
              <p:custDataLst>
                <p:tags r:id="rId8"/>
              </p:custDataLst>
            </p:nvPr>
          </p:nvSpPr>
          <p:spPr>
            <a:xfrm>
              <a:off x="2659" y="3672"/>
              <a:ext cx="4546" cy="127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>
              <p:custDataLst>
                <p:tags r:id="rId9"/>
              </p:custDataLst>
            </p:nvPr>
          </p:nvSpPr>
          <p:spPr>
            <a:xfrm>
              <a:off x="3031" y="3904"/>
              <a:ext cx="4734" cy="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/>
                <a:t>标签数据层</a:t>
              </a:r>
              <a:r>
                <a:rPr lang="en-US" altLang="zh-CN" sz="2400"/>
                <a:t>TDM</a:t>
              </a:r>
              <a:endParaRPr lang="en-US" altLang="zh-CN" sz="2400"/>
            </a:p>
          </p:txBody>
        </p:sp>
      </p:grpSp>
      <p:cxnSp>
        <p:nvCxnSpPr>
          <p:cNvPr id="35" name="直接箭头连接符 34"/>
          <p:cNvCxnSpPr/>
          <p:nvPr/>
        </p:nvCxnSpPr>
        <p:spPr>
          <a:xfrm flipV="1">
            <a:off x="3282315" y="4906645"/>
            <a:ext cx="1905" cy="51689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>
            <p:custDataLst>
              <p:tags r:id="rId10"/>
            </p:custDataLst>
          </p:nvPr>
        </p:nvCxnSpPr>
        <p:spPr>
          <a:xfrm flipV="1">
            <a:off x="3284220" y="3676015"/>
            <a:ext cx="1905" cy="51689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>
            <p:custDataLst>
              <p:tags r:id="rId11"/>
            </p:custDataLst>
          </p:nvPr>
        </p:nvCxnSpPr>
        <p:spPr>
          <a:xfrm flipV="1">
            <a:off x="3281680" y="2421255"/>
            <a:ext cx="635" cy="54800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7176770" y="2292137"/>
            <a:ext cx="3142016" cy="712954"/>
            <a:chOff x="2659" y="3672"/>
            <a:chExt cx="5106" cy="1278"/>
          </a:xfrm>
        </p:grpSpPr>
        <p:sp>
          <p:nvSpPr>
            <p:cNvPr id="39" name="矩形 38"/>
            <p:cNvSpPr/>
            <p:nvPr>
              <p:custDataLst>
                <p:tags r:id="rId12"/>
              </p:custDataLst>
            </p:nvPr>
          </p:nvSpPr>
          <p:spPr>
            <a:xfrm>
              <a:off x="2659" y="3672"/>
              <a:ext cx="4546" cy="127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>
              <p:custDataLst>
                <p:tags r:id="rId13"/>
              </p:custDataLst>
            </p:nvPr>
          </p:nvSpPr>
          <p:spPr>
            <a:xfrm>
              <a:off x="3031" y="3904"/>
              <a:ext cx="4734" cy="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/>
                <a:t>应用数据层</a:t>
              </a:r>
              <a:r>
                <a:rPr lang="en-US" altLang="zh-CN" sz="2400"/>
                <a:t>ADS</a:t>
              </a:r>
              <a:endParaRPr lang="en-US" altLang="zh-CN" sz="2400"/>
            </a:p>
          </p:txBody>
        </p:sp>
      </p:grpSp>
      <p:cxnSp>
        <p:nvCxnSpPr>
          <p:cNvPr id="41" name="肘形连接符 40"/>
          <p:cNvCxnSpPr/>
          <p:nvPr/>
        </p:nvCxnSpPr>
        <p:spPr>
          <a:xfrm>
            <a:off x="4682490" y="2036445"/>
            <a:ext cx="2376170" cy="616585"/>
          </a:xfrm>
          <a:prstGeom prst="bentConnector3">
            <a:avLst>
              <a:gd name="adj1" fmla="val 49198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肘形连接符 42"/>
          <p:cNvCxnSpPr/>
          <p:nvPr/>
        </p:nvCxnSpPr>
        <p:spPr>
          <a:xfrm flipV="1">
            <a:off x="4682490" y="2646680"/>
            <a:ext cx="2484120" cy="711835"/>
          </a:xfrm>
          <a:prstGeom prst="bentConnector3">
            <a:avLst>
              <a:gd name="adj1" fmla="val 47213"/>
            </a:avLst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49" descr="C:\Users\Administrator\Desktop\华东师范大学图片\微信图片_2020011111444913.jpg微信图片_202001111144491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/>
          <a:srcRect t="61706" b="3073"/>
          <a:stretch>
            <a:fillRect/>
          </a:stretch>
        </p:blipFill>
        <p:spPr>
          <a:xfrm>
            <a:off x="635" y="1123950"/>
            <a:ext cx="12191365" cy="2452370"/>
          </a:xfrm>
        </p:spPr>
      </p:pic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669925" y="1123949"/>
            <a:ext cx="2967355" cy="3498852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641844" y="2320651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27384" y="3966296"/>
            <a:ext cx="7584213" cy="656792"/>
          </a:xfrm>
        </p:spPr>
        <p:txBody>
          <a:bodyPr>
            <a:noAutofit/>
          </a:bodyPr>
          <a:lstStyle/>
          <a:p>
            <a:pPr algn="l">
              <a:buClrTx/>
              <a:buSzTx/>
              <a:buFontTx/>
            </a:pPr>
            <a:r>
              <a:rPr lang="zh-CN" altLang="en-US" sz="4300" dirty="0">
                <a:sym typeface="+mn-ea"/>
              </a:rPr>
              <a:t>实现细节 </a:t>
            </a:r>
            <a:endParaRPr lang="zh-CN" altLang="en-US" sz="4300" dirty="0"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 SPEC</a:t>
            </a:r>
            <a:r>
              <a:rPr lang="zh-CN" altLang="en-US" dirty="0"/>
              <a:t>数据</a:t>
            </a:r>
            <a:r>
              <a:rPr lang="zh-CN" altLang="en-US" dirty="0"/>
              <a:t>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42" name="图片 41" descr="timg"/>
          <p:cNvPicPr>
            <a:picLocks noChangeAspect="1"/>
          </p:cNvPicPr>
          <p:nvPr/>
        </p:nvPicPr>
        <p:blipFill>
          <a:blip r:embed="rId1"/>
          <a:srcRect l="4621" r="7432" b="11069"/>
          <a:stretch>
            <a:fillRect/>
          </a:stretch>
        </p:blipFill>
        <p:spPr>
          <a:xfrm>
            <a:off x="11170285" y="0"/>
            <a:ext cx="1021715" cy="10388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84225" y="1813560"/>
            <a:ext cx="11600180" cy="4184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侧重于对</a:t>
            </a:r>
            <a:r>
              <a:rPr lang="en-US" altLang="zh-CN" sz="2000" b="1"/>
              <a:t>CPU</a:t>
            </a:r>
            <a:r>
              <a:rPr lang="zh-CN" altLang="en-US" sz="2000" b="1"/>
              <a:t>的性能</a:t>
            </a:r>
            <a:r>
              <a:rPr lang="zh-CN" altLang="en-US" sz="2000"/>
              <a:t>进行打分，选取了与</a:t>
            </a:r>
            <a:r>
              <a:rPr lang="en-US" altLang="zh-CN" sz="2000"/>
              <a:t>CPU</a:t>
            </a:r>
            <a:r>
              <a:rPr lang="zh-CN" altLang="en-US" sz="2000"/>
              <a:t>性能相关的</a:t>
            </a:r>
            <a:r>
              <a:rPr lang="zh-CN" altLang="en-US" sz="2000" b="1"/>
              <a:t>五类SPEC数据</a:t>
            </a:r>
            <a:r>
              <a:rPr lang="zh-CN" altLang="en-US" sz="2000"/>
              <a:t>：</a:t>
            </a:r>
            <a:endParaRPr lang="zh-CN" altLang="en-US" sz="2000"/>
          </a:p>
          <a:p>
            <a:pPr>
              <a:lnSpc>
                <a:spcPct val="120000"/>
              </a:lnSpc>
            </a:pPr>
            <a:endParaRPr lang="zh-CN" alt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/>
              <a:t>SPEC CPU 2017：https://www.spec.org/cpu2017/results/cpu2017.html</a:t>
            </a:r>
            <a:endParaRPr lang="zh-CN" altLang="en-US" sz="200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/>
              <a:t>SPEC CPU 2006：https://www.spec.org/cpu2006/results/cpu2006.html</a:t>
            </a:r>
            <a:endParaRPr lang="zh-CN" altLang="en-US" sz="200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/>
              <a:t>SPEC JBB 2015：https://www.spec.org/jbb2015/results/jbb2015.html</a:t>
            </a:r>
            <a:endParaRPr lang="zh-CN" altLang="en-US" sz="200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/>
              <a:t>SPEC JVM 2008：https://www.spec.org/jvm2008/results/jvm2008.html</a:t>
            </a:r>
            <a:endParaRPr lang="zh-CN" altLang="en-US" sz="200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/>
              <a:t>SPEC POWER_SSJ 2008：</a:t>
            </a:r>
            <a:endParaRPr lang="zh-CN" altLang="en-US" sz="2000"/>
          </a:p>
          <a:p>
            <a:pPr marL="285750" indent="-285750">
              <a:lnSpc>
                <a:spcPct val="30000"/>
              </a:lnSpc>
              <a:buFont typeface="Arial" panose="020B0604020202020204" pitchFamily="34" charset="0"/>
              <a:buChar char="•"/>
            </a:pPr>
            <a:endParaRPr lang="zh-CN" altLang="en-US" sz="2000"/>
          </a:p>
          <a:p>
            <a:r>
              <a:rPr lang="en-US" altLang="zh-CN" sz="2000"/>
              <a:t>    </a:t>
            </a:r>
            <a:r>
              <a:rPr lang="zh-CN" altLang="en-US" sz="2000"/>
              <a:t>https://www.spec.org/power_ssj2008/results/power_ssj2008.html</a:t>
            </a:r>
            <a:endParaRPr lang="zh-CN" altLang="en-US" sz="200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ISLIDE.DIAGRAM" val="ae99c3c6-276f-476b-bce0-0a4fb3ef299d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TABLE_BEAUTIFY" val="smartTable{a381869c-c0e7-4669-b7a1-a31601716dbe}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PLACING_PICTURE_USER_VIEWPORT" val="{&quot;height&quot;:7514,&quot;width&quot;:13019}"/>
</p:tagLst>
</file>

<file path=ppt/tags/tag46.xml><?xml version="1.0" encoding="utf-8"?>
<p:tagLst xmlns:p="http://schemas.openxmlformats.org/presentationml/2006/main">
  <p:tag name="KSO_WM_UNIT_TABLE_BEAUTIFY" val="smartTable{3964c082-0fef-4a3b-abeb-2293c1e39455}"/>
  <p:tag name="TABLE_ENDDRAG_ORIGIN_RECT" val="901*400"/>
  <p:tag name="TABLE_ENDDRAG_RECT" val="28*131*901*400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TABLE_BEAUTIFY" val="smartTable{37abb221-1d06-478b-a6e1-ad275683d910}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e7479ab8-22d3-4b52-b6a7-697b951eacba"/>
  <p:tag name="COMMONDATA" val="eyJoZGlkIjoiMzEwNTM5NzYwMDRjMzkwZTVkZjY2ODkwMGIxNGU0OTUifQ=="/>
  <p:tag name="KSO_WPP_MARK_KEY" val="80ed99fc-5753-443a-a7de-3424d1ff8e90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主题5">
  <a:themeElements>
    <a:clrScheme name="自定义 19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354A5D"/>
      </a:accent1>
      <a:accent2>
        <a:srgbClr val="E66C22"/>
      </a:accent2>
      <a:accent3>
        <a:srgbClr val="808080"/>
      </a:accent3>
      <a:accent4>
        <a:srgbClr val="A48775"/>
      </a:accent4>
      <a:accent5>
        <a:srgbClr val="B1ACA9"/>
      </a:accent5>
      <a:accent6>
        <a:srgbClr val="CCC2BC"/>
      </a:accent6>
      <a:hlink>
        <a:srgbClr val="354A5D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19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A48775"/>
    </a:accent4>
    <a:accent5>
      <a:srgbClr val="B1ACA9"/>
    </a:accent5>
    <a:accent6>
      <a:srgbClr val="CCC2BC"/>
    </a:accent6>
    <a:hlink>
      <a:srgbClr val="354A5D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19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A48775"/>
    </a:accent4>
    <a:accent5>
      <a:srgbClr val="B1ACA9"/>
    </a:accent5>
    <a:accent6>
      <a:srgbClr val="CCC2BC"/>
    </a:accent6>
    <a:hlink>
      <a:srgbClr val="354A5D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19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A48775"/>
    </a:accent4>
    <a:accent5>
      <a:srgbClr val="B1ACA9"/>
    </a:accent5>
    <a:accent6>
      <a:srgbClr val="CCC2BC"/>
    </a:accent6>
    <a:hlink>
      <a:srgbClr val="354A5D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19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A48775"/>
    </a:accent4>
    <a:accent5>
      <a:srgbClr val="B1ACA9"/>
    </a:accent5>
    <a:accent6>
      <a:srgbClr val="CCC2BC"/>
    </a:accent6>
    <a:hlink>
      <a:srgbClr val="354A5D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自定义 19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A48775"/>
    </a:accent4>
    <a:accent5>
      <a:srgbClr val="B1ACA9"/>
    </a:accent5>
    <a:accent6>
      <a:srgbClr val="CCC2BC"/>
    </a:accent6>
    <a:hlink>
      <a:srgbClr val="354A5D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自定义 19">
    <a:dk1>
      <a:srgbClr val="000000"/>
    </a:dk1>
    <a:lt1>
      <a:srgbClr val="FFFFFF"/>
    </a:lt1>
    <a:dk2>
      <a:srgbClr val="778495"/>
    </a:dk2>
    <a:lt2>
      <a:srgbClr val="F0F0F0"/>
    </a:lt2>
    <a:accent1>
      <a:srgbClr val="354A5D"/>
    </a:accent1>
    <a:accent2>
      <a:srgbClr val="E66C22"/>
    </a:accent2>
    <a:accent3>
      <a:srgbClr val="808080"/>
    </a:accent3>
    <a:accent4>
      <a:srgbClr val="A48775"/>
    </a:accent4>
    <a:accent5>
      <a:srgbClr val="B1ACA9"/>
    </a:accent5>
    <a:accent6>
      <a:srgbClr val="CCC2BC"/>
    </a:accent6>
    <a:hlink>
      <a:srgbClr val="354A5D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0</TotalTime>
  <Words>2658</Words>
  <Application>WPS 演示</Application>
  <PresentationFormat>宽屏</PresentationFormat>
  <Paragraphs>401</Paragraphs>
  <Slides>26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Impact</vt:lpstr>
      <vt:lpstr>Times New Roman</vt:lpstr>
      <vt:lpstr>Arial Unicode MS</vt:lpstr>
      <vt:lpstr>等线</vt:lpstr>
      <vt:lpstr>Wingdings</vt:lpstr>
      <vt:lpstr>MS Reference Sans Serif</vt:lpstr>
      <vt:lpstr>Calibri</vt:lpstr>
      <vt:lpstr>主题5</vt:lpstr>
      <vt:lpstr>PowerPoint 演示文稿</vt:lpstr>
      <vt:lpstr>PowerPoint 演示文稿</vt:lpstr>
      <vt:lpstr>需求&amp;功能 </vt:lpstr>
      <vt:lpstr>1.1 背景</vt:lpstr>
      <vt:lpstr>1.2 需求&amp;功能</vt:lpstr>
      <vt:lpstr>整体思路</vt:lpstr>
      <vt:lpstr>2 整体思路</vt:lpstr>
      <vt:lpstr>实现细节 </vt:lpstr>
      <vt:lpstr>3.1 SPEC数据源</vt:lpstr>
      <vt:lpstr>3.2 贴源数据层ODS</vt:lpstr>
      <vt:lpstr>3.2 统一数仓层DW</vt:lpstr>
      <vt:lpstr>3.3 标签数据层TDM</vt:lpstr>
      <vt:lpstr>3.3 标签数据层TDM</vt:lpstr>
      <vt:lpstr>3.3 标签数据层TDM</vt:lpstr>
      <vt:lpstr>3.3 标签数据层TDM</vt:lpstr>
      <vt:lpstr>3.3 标签数据层TDM</vt:lpstr>
      <vt:lpstr>3.4 应用数据层ADS</vt:lpstr>
      <vt:lpstr>3.4 应用数据层ADS</vt:lpstr>
      <vt:lpstr>3.4 应用数据层ADS</vt:lpstr>
      <vt:lpstr>3.4 应用数据层ADS</vt:lpstr>
      <vt:lpstr>价值变现</vt:lpstr>
      <vt:lpstr>4 价值变现</vt:lpstr>
      <vt:lpstr>前端演示</vt:lpstr>
      <vt:lpstr>总结与展望</vt:lpstr>
      <vt:lpstr>6 总结与展望</vt:lpstr>
      <vt:lpstr>PowerPoint 演示文稿</vt:lpstr>
    </vt:vector>
  </TitlesOfParts>
  <Company>iSlide</Company>
  <LinksUpToDate>false</LinksUpToDate>
  <SharedDoc>false</SharedDoc>
  <HyperlinksChanged>false</HyperlinksChanged>
  <AppVersion>14.0000</AppVersion>
  <Manager>iSlide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category>work report</cp:category>
  <cp:lastModifiedBy>WPS_1569852313</cp:lastModifiedBy>
  <cp:revision>69</cp:revision>
  <cp:lastPrinted>2017-08-01T16:00:00Z</cp:lastPrinted>
  <dcterms:created xsi:type="dcterms:W3CDTF">2017-08-01T16:00:00Z</dcterms:created>
  <dcterms:modified xsi:type="dcterms:W3CDTF">2023-06-19T06:12:28Z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e7479ab8-22d3-4b52-b6a7-697b951eacba</vt:lpwstr>
  </property>
  <property fmtid="{D5CDD505-2E9C-101B-9397-08002B2CF9AE}" pid="3" name="KSOProductBuildVer">
    <vt:lpwstr>2052-11.1.0.14309</vt:lpwstr>
  </property>
  <property fmtid="{D5CDD505-2E9C-101B-9397-08002B2CF9AE}" pid="4" name="ICV">
    <vt:lpwstr>3F44B112EB0C45A29C972587571D7A8E</vt:lpwstr>
  </property>
</Properties>
</file>